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8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71" r:id="rId11"/>
    <p:sldId id="269" r:id="rId12"/>
    <p:sldId id="272" r:id="rId13"/>
    <p:sldId id="268" r:id="rId14"/>
    <p:sldId id="273" r:id="rId15"/>
    <p:sldId id="270" r:id="rId16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18CB21-1A61-4C85-95B2-D84FBA03A17B}" type="doc">
      <dgm:prSet loTypeId="urn:microsoft.com/office/officeart/2005/8/layout/default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hr-HR"/>
        </a:p>
      </dgm:t>
    </dgm:pt>
    <dgm:pt modelId="{B85ABD98-C3DB-4429-B248-5EC881C86BB8}">
      <dgm:prSet phldrT="[Text]"/>
      <dgm:spPr/>
      <dgm:t>
        <a:bodyPr/>
        <a:lstStyle/>
        <a:p>
          <a:r>
            <a:rPr lang="hr-HR" dirty="0" smtClean="0"/>
            <a:t>Logical AI</a:t>
          </a:r>
          <a:endParaRPr lang="hr-HR" dirty="0"/>
        </a:p>
      </dgm:t>
    </dgm:pt>
    <dgm:pt modelId="{E6FE4919-38DE-4B84-87EC-2D71CD5CADA6}" type="parTrans" cxnId="{DE73259B-94EA-4679-B46B-25C58114FC60}">
      <dgm:prSet/>
      <dgm:spPr/>
      <dgm:t>
        <a:bodyPr/>
        <a:lstStyle/>
        <a:p>
          <a:endParaRPr lang="hr-HR"/>
        </a:p>
      </dgm:t>
    </dgm:pt>
    <dgm:pt modelId="{B9E58250-870A-491D-A20E-8CDDD6159AE5}" type="sibTrans" cxnId="{DE73259B-94EA-4679-B46B-25C58114FC60}">
      <dgm:prSet/>
      <dgm:spPr/>
      <dgm:t>
        <a:bodyPr/>
        <a:lstStyle/>
        <a:p>
          <a:endParaRPr lang="hr-HR"/>
        </a:p>
      </dgm:t>
    </dgm:pt>
    <dgm:pt modelId="{8BD4F4AA-8DDC-415D-BD1A-7D0FDB4BF1A5}">
      <dgm:prSet phldrT="[Text]"/>
      <dgm:spPr/>
      <dgm:t>
        <a:bodyPr/>
        <a:lstStyle/>
        <a:p>
          <a:r>
            <a:rPr lang="hr-HR" dirty="0" smtClean="0"/>
            <a:t>Search</a:t>
          </a:r>
          <a:endParaRPr lang="hr-HR" dirty="0"/>
        </a:p>
      </dgm:t>
    </dgm:pt>
    <dgm:pt modelId="{E6ED34C7-FE27-4D18-B4CD-DBEDE0B0A3F3}" type="parTrans" cxnId="{92F5B493-6632-4426-9E17-1168259D5E13}">
      <dgm:prSet/>
      <dgm:spPr/>
      <dgm:t>
        <a:bodyPr/>
        <a:lstStyle/>
        <a:p>
          <a:endParaRPr lang="hr-HR"/>
        </a:p>
      </dgm:t>
    </dgm:pt>
    <dgm:pt modelId="{2BFFBA84-C034-4A99-A603-9E561F53CD64}" type="sibTrans" cxnId="{92F5B493-6632-4426-9E17-1168259D5E13}">
      <dgm:prSet/>
      <dgm:spPr/>
      <dgm:t>
        <a:bodyPr/>
        <a:lstStyle/>
        <a:p>
          <a:endParaRPr lang="hr-HR"/>
        </a:p>
      </dgm:t>
    </dgm:pt>
    <dgm:pt modelId="{7DCC6875-77E6-4791-AE32-12B29DCD7CE1}">
      <dgm:prSet phldrT="[Text]"/>
      <dgm:spPr/>
      <dgm:t>
        <a:bodyPr/>
        <a:lstStyle/>
        <a:p>
          <a:r>
            <a:rPr lang="hr-HR" dirty="0" smtClean="0"/>
            <a:t>Pattern Recognition</a:t>
          </a:r>
          <a:endParaRPr lang="hr-HR" dirty="0"/>
        </a:p>
      </dgm:t>
    </dgm:pt>
    <dgm:pt modelId="{95EC15E4-0CC9-41FB-912F-F2EB480617E7}" type="parTrans" cxnId="{64F70B78-E7F4-4111-BCD8-A9798DF316E6}">
      <dgm:prSet/>
      <dgm:spPr/>
      <dgm:t>
        <a:bodyPr/>
        <a:lstStyle/>
        <a:p>
          <a:endParaRPr lang="hr-HR"/>
        </a:p>
      </dgm:t>
    </dgm:pt>
    <dgm:pt modelId="{7FD1AB7C-A63F-4FCB-9D54-5BE173AC2DC1}" type="sibTrans" cxnId="{64F70B78-E7F4-4111-BCD8-A9798DF316E6}">
      <dgm:prSet/>
      <dgm:spPr/>
      <dgm:t>
        <a:bodyPr/>
        <a:lstStyle/>
        <a:p>
          <a:endParaRPr lang="hr-HR"/>
        </a:p>
      </dgm:t>
    </dgm:pt>
    <dgm:pt modelId="{4085D8DE-B964-45DB-89EC-C4DF963C5D10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hr-HR" b="0" i="0" u="none" dirty="0" smtClean="0"/>
            <a:t>Knowledge Representation</a:t>
          </a:r>
          <a:endParaRPr lang="hr-HR" dirty="0"/>
        </a:p>
      </dgm:t>
    </dgm:pt>
    <dgm:pt modelId="{52B88F61-2101-41B6-B5DC-5AE34222B2F2}" type="parTrans" cxnId="{8AC0534F-990C-4496-BE46-4F1653E44C66}">
      <dgm:prSet/>
      <dgm:spPr/>
      <dgm:t>
        <a:bodyPr/>
        <a:lstStyle/>
        <a:p>
          <a:endParaRPr lang="hr-HR"/>
        </a:p>
      </dgm:t>
    </dgm:pt>
    <dgm:pt modelId="{A143B0B7-4042-49B2-BD2F-843AD54906DD}" type="sibTrans" cxnId="{8AC0534F-990C-4496-BE46-4F1653E44C66}">
      <dgm:prSet/>
      <dgm:spPr/>
      <dgm:t>
        <a:bodyPr/>
        <a:lstStyle/>
        <a:p>
          <a:endParaRPr lang="hr-HR"/>
        </a:p>
      </dgm:t>
    </dgm:pt>
    <dgm:pt modelId="{DC24742F-CADF-421B-805E-10FD4AFFF7AD}">
      <dgm:prSet phldrT="[Text]"/>
      <dgm:spPr/>
      <dgm:t>
        <a:bodyPr/>
        <a:lstStyle/>
        <a:p>
          <a:r>
            <a:rPr lang="hr-HR" dirty="0" smtClean="0"/>
            <a:t>Inference</a:t>
          </a:r>
          <a:endParaRPr lang="hr-HR" dirty="0"/>
        </a:p>
      </dgm:t>
    </dgm:pt>
    <dgm:pt modelId="{A4E3DE46-0B24-43AC-9D28-A98984C389D4}" type="parTrans" cxnId="{74E2C356-3F5F-4DA4-BB5F-CC5346E41AC2}">
      <dgm:prSet/>
      <dgm:spPr/>
      <dgm:t>
        <a:bodyPr/>
        <a:lstStyle/>
        <a:p>
          <a:endParaRPr lang="hr-HR"/>
        </a:p>
      </dgm:t>
    </dgm:pt>
    <dgm:pt modelId="{0E0E185E-3485-4992-AEF7-A8D69E4F127A}" type="sibTrans" cxnId="{74E2C356-3F5F-4DA4-BB5F-CC5346E41AC2}">
      <dgm:prSet/>
      <dgm:spPr/>
      <dgm:t>
        <a:bodyPr/>
        <a:lstStyle/>
        <a:p>
          <a:endParaRPr lang="hr-HR"/>
        </a:p>
      </dgm:t>
    </dgm:pt>
    <dgm:pt modelId="{D507C3BB-3DB9-45FC-9D94-EE02E2C57016}">
      <dgm:prSet phldrT="[Text]"/>
      <dgm:spPr/>
      <dgm:t>
        <a:bodyPr/>
        <a:lstStyle/>
        <a:p>
          <a:r>
            <a:rPr lang="en-US" b="0" i="0" u="none" dirty="0" smtClean="0"/>
            <a:t>Common Sense Knowledge and Reasoning</a:t>
          </a:r>
          <a:endParaRPr lang="hr-HR" b="1" dirty="0"/>
        </a:p>
      </dgm:t>
    </dgm:pt>
    <dgm:pt modelId="{3705E3AF-173A-42EE-BA2F-1FB1587B79EE}" type="parTrans" cxnId="{81BC134E-077A-4E11-8599-C8D34C348A33}">
      <dgm:prSet/>
      <dgm:spPr/>
      <dgm:t>
        <a:bodyPr/>
        <a:lstStyle/>
        <a:p>
          <a:endParaRPr lang="hr-HR"/>
        </a:p>
      </dgm:t>
    </dgm:pt>
    <dgm:pt modelId="{53BCEEAB-E7D3-43A5-863B-EFFBF8A5012C}" type="sibTrans" cxnId="{81BC134E-077A-4E11-8599-C8D34C348A33}">
      <dgm:prSet/>
      <dgm:spPr/>
      <dgm:t>
        <a:bodyPr/>
        <a:lstStyle/>
        <a:p>
          <a:endParaRPr lang="hr-HR"/>
        </a:p>
      </dgm:t>
    </dgm:pt>
    <dgm:pt modelId="{E6E3C214-85AA-4076-96C7-C94D0495B317}">
      <dgm:prSet phldrT="[Text]"/>
      <dgm:spPr/>
      <dgm:t>
        <a:bodyPr/>
        <a:lstStyle/>
        <a:p>
          <a:r>
            <a:rPr lang="hr-HR" b="0" i="0" u="none" dirty="0" smtClean="0"/>
            <a:t>Ontology</a:t>
          </a:r>
          <a:endParaRPr lang="hr-HR" dirty="0"/>
        </a:p>
      </dgm:t>
    </dgm:pt>
    <dgm:pt modelId="{334A32E9-B239-4DD7-8550-E1E78DFE13AC}" type="parTrans" cxnId="{0AF4FA6A-F97D-4C4E-890E-4AE9B82CBC0C}">
      <dgm:prSet/>
      <dgm:spPr/>
      <dgm:t>
        <a:bodyPr/>
        <a:lstStyle/>
        <a:p>
          <a:endParaRPr lang="hr-HR"/>
        </a:p>
      </dgm:t>
    </dgm:pt>
    <dgm:pt modelId="{2CB5D197-686E-4A62-96EF-C3EA0273BC6E}" type="sibTrans" cxnId="{0AF4FA6A-F97D-4C4E-890E-4AE9B82CBC0C}">
      <dgm:prSet/>
      <dgm:spPr/>
      <dgm:t>
        <a:bodyPr/>
        <a:lstStyle/>
        <a:p>
          <a:endParaRPr lang="hr-HR"/>
        </a:p>
      </dgm:t>
    </dgm:pt>
    <dgm:pt modelId="{4468E1A6-EE9D-4B34-AFFB-D056229366CB}">
      <dgm:prSet phldrT="[Text]"/>
      <dgm:spPr/>
      <dgm:t>
        <a:bodyPr/>
        <a:lstStyle/>
        <a:p>
          <a:r>
            <a:rPr lang="hr-HR" b="0" i="0" u="none" dirty="0" smtClean="0"/>
            <a:t>Heuristics</a:t>
          </a:r>
          <a:endParaRPr lang="hr-HR" dirty="0"/>
        </a:p>
      </dgm:t>
    </dgm:pt>
    <dgm:pt modelId="{DF420BF6-A5D5-4274-8604-52A35E3830A3}" type="parTrans" cxnId="{5366098C-4E77-4E8D-A99E-C9CF774F0AF9}">
      <dgm:prSet/>
      <dgm:spPr/>
      <dgm:t>
        <a:bodyPr/>
        <a:lstStyle/>
        <a:p>
          <a:endParaRPr lang="hr-HR"/>
        </a:p>
      </dgm:t>
    </dgm:pt>
    <dgm:pt modelId="{AE6908F1-3FDD-4BBE-B738-A424B79465C9}" type="sibTrans" cxnId="{5366098C-4E77-4E8D-A99E-C9CF774F0AF9}">
      <dgm:prSet/>
      <dgm:spPr/>
      <dgm:t>
        <a:bodyPr/>
        <a:lstStyle/>
        <a:p>
          <a:endParaRPr lang="hr-HR"/>
        </a:p>
      </dgm:t>
    </dgm:pt>
    <dgm:pt modelId="{AA9FF1C8-BE20-45D1-9A81-7187539FA464}">
      <dgm:prSet phldrT="[Text]"/>
      <dgm:spPr/>
      <dgm:t>
        <a:bodyPr/>
        <a:lstStyle/>
        <a:p>
          <a:r>
            <a:rPr lang="hr-HR" b="0" i="0" u="none" dirty="0" smtClean="0"/>
            <a:t>Genetic Programming</a:t>
          </a:r>
          <a:endParaRPr lang="hr-HR" dirty="0"/>
        </a:p>
      </dgm:t>
    </dgm:pt>
    <dgm:pt modelId="{75C5C9F9-618C-4C5B-8FF1-75F9A68780DD}" type="parTrans" cxnId="{554CE7B9-1283-4D76-B228-E9B932F3E004}">
      <dgm:prSet/>
      <dgm:spPr/>
      <dgm:t>
        <a:bodyPr/>
        <a:lstStyle/>
        <a:p>
          <a:endParaRPr lang="hr-HR"/>
        </a:p>
      </dgm:t>
    </dgm:pt>
    <dgm:pt modelId="{582546AA-4098-4D65-B554-856711EC8926}" type="sibTrans" cxnId="{554CE7B9-1283-4D76-B228-E9B932F3E004}">
      <dgm:prSet/>
      <dgm:spPr/>
      <dgm:t>
        <a:bodyPr/>
        <a:lstStyle/>
        <a:p>
          <a:endParaRPr lang="hr-HR"/>
        </a:p>
      </dgm:t>
    </dgm:pt>
    <dgm:pt modelId="{83002C68-8E16-408C-AACC-467CA60B6970}">
      <dgm:prSet/>
      <dgm:spPr/>
      <dgm:t>
        <a:bodyPr/>
        <a:lstStyle/>
        <a:p>
          <a:r>
            <a:rPr lang="hr-HR" b="0" i="0" u="none" smtClean="0"/>
            <a:t>Learning from Experience</a:t>
          </a:r>
          <a:endParaRPr lang="hr-HR"/>
        </a:p>
      </dgm:t>
    </dgm:pt>
    <dgm:pt modelId="{91A385A0-9FD7-41B5-9D34-AD7853EA41C9}" type="parTrans" cxnId="{0F32A4DB-B033-429F-A7B7-B7B9C8E508FC}">
      <dgm:prSet/>
      <dgm:spPr/>
      <dgm:t>
        <a:bodyPr/>
        <a:lstStyle/>
        <a:p>
          <a:endParaRPr lang="hr-HR"/>
        </a:p>
      </dgm:t>
    </dgm:pt>
    <dgm:pt modelId="{96069966-DE67-4E1A-8532-B7BCB9C61955}" type="sibTrans" cxnId="{0F32A4DB-B033-429F-A7B7-B7B9C8E508FC}">
      <dgm:prSet/>
      <dgm:spPr/>
      <dgm:t>
        <a:bodyPr/>
        <a:lstStyle/>
        <a:p>
          <a:endParaRPr lang="hr-HR"/>
        </a:p>
      </dgm:t>
    </dgm:pt>
    <dgm:pt modelId="{AF23B79F-CE90-4B25-84F2-6AE8EDA1DF2D}" type="pres">
      <dgm:prSet presAssocID="{9318CB21-1A61-4C85-95B2-D84FBA03A17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4CBB250E-BFD0-4D40-926F-63AE363C30FC}" type="pres">
      <dgm:prSet presAssocID="{B85ABD98-C3DB-4429-B248-5EC881C86BB8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EA96879-61F5-4F55-903D-3AA512AB0547}" type="pres">
      <dgm:prSet presAssocID="{B9E58250-870A-491D-A20E-8CDDD6159AE5}" presName="sibTrans" presStyleCnt="0"/>
      <dgm:spPr/>
    </dgm:pt>
    <dgm:pt modelId="{93A18A2A-0F5D-400D-9FE0-B6E7DDA77134}" type="pres">
      <dgm:prSet presAssocID="{8BD4F4AA-8DDC-415D-BD1A-7D0FDB4BF1A5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F84A8BE-340C-4354-BACD-AB0C67ABF720}" type="pres">
      <dgm:prSet presAssocID="{2BFFBA84-C034-4A99-A603-9E561F53CD64}" presName="sibTrans" presStyleCnt="0"/>
      <dgm:spPr/>
    </dgm:pt>
    <dgm:pt modelId="{4C83A29C-ACBF-42B2-A0CF-8A6C34810C80}" type="pres">
      <dgm:prSet presAssocID="{7DCC6875-77E6-4791-AE32-12B29DCD7CE1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05D4BF6-1549-4344-AD1F-591BD872DDDD}" type="pres">
      <dgm:prSet presAssocID="{7FD1AB7C-A63F-4FCB-9D54-5BE173AC2DC1}" presName="sibTrans" presStyleCnt="0"/>
      <dgm:spPr/>
    </dgm:pt>
    <dgm:pt modelId="{AEBD82E9-2FE3-4D21-95AF-BCCD5EAAA3D0}" type="pres">
      <dgm:prSet presAssocID="{4085D8DE-B964-45DB-89EC-C4DF963C5D10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3D3FCD4-9ABB-405D-84C2-D07776EDCD47}" type="pres">
      <dgm:prSet presAssocID="{A143B0B7-4042-49B2-BD2F-843AD54906DD}" presName="sibTrans" presStyleCnt="0"/>
      <dgm:spPr/>
    </dgm:pt>
    <dgm:pt modelId="{884F1D23-A431-47CC-87CC-BC2B4FBE0A15}" type="pres">
      <dgm:prSet presAssocID="{DC24742F-CADF-421B-805E-10FD4AFFF7AD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4BBD370C-79E9-4E49-9316-834F1128FAD2}" type="pres">
      <dgm:prSet presAssocID="{0E0E185E-3485-4992-AEF7-A8D69E4F127A}" presName="sibTrans" presStyleCnt="0"/>
      <dgm:spPr/>
    </dgm:pt>
    <dgm:pt modelId="{D0BC4084-2D64-4233-AB3C-690F425DB673}" type="pres">
      <dgm:prSet presAssocID="{D507C3BB-3DB9-45FC-9D94-EE02E2C57016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A89730C-2C6D-48D3-BBCA-842C58F560A8}" type="pres">
      <dgm:prSet presAssocID="{53BCEEAB-E7D3-43A5-863B-EFFBF8A5012C}" presName="sibTrans" presStyleCnt="0"/>
      <dgm:spPr/>
    </dgm:pt>
    <dgm:pt modelId="{A0EAFE2A-C219-4949-BFE7-1ACC72E12EFF}" type="pres">
      <dgm:prSet presAssocID="{83002C68-8E16-408C-AACC-467CA60B6970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C7FF0EE-F352-49E3-9E2C-044B18E361D2}" type="pres">
      <dgm:prSet presAssocID="{96069966-DE67-4E1A-8532-B7BCB9C61955}" presName="sibTrans" presStyleCnt="0"/>
      <dgm:spPr/>
    </dgm:pt>
    <dgm:pt modelId="{0FFA94BD-5471-430E-B78C-999196DA7D03}" type="pres">
      <dgm:prSet presAssocID="{E6E3C214-85AA-4076-96C7-C94D0495B317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85259BC-AB1F-4F37-9614-289E5695D80B}" type="pres">
      <dgm:prSet presAssocID="{2CB5D197-686E-4A62-96EF-C3EA0273BC6E}" presName="sibTrans" presStyleCnt="0"/>
      <dgm:spPr/>
    </dgm:pt>
    <dgm:pt modelId="{72DD7F5B-704F-49B3-888D-A52DA0E3F823}" type="pres">
      <dgm:prSet presAssocID="{4468E1A6-EE9D-4B34-AFFB-D056229366CB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C57C5CB-4093-43C9-A7D7-7E32F932A6E0}" type="pres">
      <dgm:prSet presAssocID="{AE6908F1-3FDD-4BBE-B738-A424B79465C9}" presName="sibTrans" presStyleCnt="0"/>
      <dgm:spPr/>
    </dgm:pt>
    <dgm:pt modelId="{C5ADFE05-4820-4EC2-B649-0FA37BC0917E}" type="pres">
      <dgm:prSet presAssocID="{AA9FF1C8-BE20-45D1-9A81-7187539FA464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886DA14A-C4BC-4960-9009-01B186D59075}" type="presOf" srcId="{4468E1A6-EE9D-4B34-AFFB-D056229366CB}" destId="{72DD7F5B-704F-49B3-888D-A52DA0E3F823}" srcOrd="0" destOrd="0" presId="urn:microsoft.com/office/officeart/2005/8/layout/default"/>
    <dgm:cxn modelId="{92F5B493-6632-4426-9E17-1168259D5E13}" srcId="{9318CB21-1A61-4C85-95B2-D84FBA03A17B}" destId="{8BD4F4AA-8DDC-415D-BD1A-7D0FDB4BF1A5}" srcOrd="1" destOrd="0" parTransId="{E6ED34C7-FE27-4D18-B4CD-DBEDE0B0A3F3}" sibTransId="{2BFFBA84-C034-4A99-A603-9E561F53CD64}"/>
    <dgm:cxn modelId="{0BA688EA-932B-47E4-BDCC-4D96C5A9D833}" type="presOf" srcId="{83002C68-8E16-408C-AACC-467CA60B6970}" destId="{A0EAFE2A-C219-4949-BFE7-1ACC72E12EFF}" srcOrd="0" destOrd="0" presId="urn:microsoft.com/office/officeart/2005/8/layout/default"/>
    <dgm:cxn modelId="{64F70B78-E7F4-4111-BCD8-A9798DF316E6}" srcId="{9318CB21-1A61-4C85-95B2-D84FBA03A17B}" destId="{7DCC6875-77E6-4791-AE32-12B29DCD7CE1}" srcOrd="2" destOrd="0" parTransId="{95EC15E4-0CC9-41FB-912F-F2EB480617E7}" sibTransId="{7FD1AB7C-A63F-4FCB-9D54-5BE173AC2DC1}"/>
    <dgm:cxn modelId="{0F32A4DB-B033-429F-A7B7-B7B9C8E508FC}" srcId="{9318CB21-1A61-4C85-95B2-D84FBA03A17B}" destId="{83002C68-8E16-408C-AACC-467CA60B6970}" srcOrd="6" destOrd="0" parTransId="{91A385A0-9FD7-41B5-9D34-AD7853EA41C9}" sibTransId="{96069966-DE67-4E1A-8532-B7BCB9C61955}"/>
    <dgm:cxn modelId="{74E2C356-3F5F-4DA4-BB5F-CC5346E41AC2}" srcId="{9318CB21-1A61-4C85-95B2-D84FBA03A17B}" destId="{DC24742F-CADF-421B-805E-10FD4AFFF7AD}" srcOrd="4" destOrd="0" parTransId="{A4E3DE46-0B24-43AC-9D28-A98984C389D4}" sibTransId="{0E0E185E-3485-4992-AEF7-A8D69E4F127A}"/>
    <dgm:cxn modelId="{1039B8CF-12D8-4E10-9B5A-48F6709E3391}" type="presOf" srcId="{7DCC6875-77E6-4791-AE32-12B29DCD7CE1}" destId="{4C83A29C-ACBF-42B2-A0CF-8A6C34810C80}" srcOrd="0" destOrd="0" presId="urn:microsoft.com/office/officeart/2005/8/layout/default"/>
    <dgm:cxn modelId="{55A9A613-2048-4162-B6D0-218D73995836}" type="presOf" srcId="{8BD4F4AA-8DDC-415D-BD1A-7D0FDB4BF1A5}" destId="{93A18A2A-0F5D-400D-9FE0-B6E7DDA77134}" srcOrd="0" destOrd="0" presId="urn:microsoft.com/office/officeart/2005/8/layout/default"/>
    <dgm:cxn modelId="{8AC0534F-990C-4496-BE46-4F1653E44C66}" srcId="{9318CB21-1A61-4C85-95B2-D84FBA03A17B}" destId="{4085D8DE-B964-45DB-89EC-C4DF963C5D10}" srcOrd="3" destOrd="0" parTransId="{52B88F61-2101-41B6-B5DC-5AE34222B2F2}" sibTransId="{A143B0B7-4042-49B2-BD2F-843AD54906DD}"/>
    <dgm:cxn modelId="{554CE7B9-1283-4D76-B228-E9B932F3E004}" srcId="{9318CB21-1A61-4C85-95B2-D84FBA03A17B}" destId="{AA9FF1C8-BE20-45D1-9A81-7187539FA464}" srcOrd="9" destOrd="0" parTransId="{75C5C9F9-618C-4C5B-8FF1-75F9A68780DD}" sibTransId="{582546AA-4098-4D65-B554-856711EC8926}"/>
    <dgm:cxn modelId="{81BC134E-077A-4E11-8599-C8D34C348A33}" srcId="{9318CB21-1A61-4C85-95B2-D84FBA03A17B}" destId="{D507C3BB-3DB9-45FC-9D94-EE02E2C57016}" srcOrd="5" destOrd="0" parTransId="{3705E3AF-173A-42EE-BA2F-1FB1587B79EE}" sibTransId="{53BCEEAB-E7D3-43A5-863B-EFFBF8A5012C}"/>
    <dgm:cxn modelId="{1DE1325A-965E-44A4-B0EC-D1C462EE444A}" type="presOf" srcId="{D507C3BB-3DB9-45FC-9D94-EE02E2C57016}" destId="{D0BC4084-2D64-4233-AB3C-690F425DB673}" srcOrd="0" destOrd="0" presId="urn:microsoft.com/office/officeart/2005/8/layout/default"/>
    <dgm:cxn modelId="{13ACAE81-3566-4EF5-846B-19DFEA5E9B06}" type="presOf" srcId="{E6E3C214-85AA-4076-96C7-C94D0495B317}" destId="{0FFA94BD-5471-430E-B78C-999196DA7D03}" srcOrd="0" destOrd="0" presId="urn:microsoft.com/office/officeart/2005/8/layout/default"/>
    <dgm:cxn modelId="{0AF4FA6A-F97D-4C4E-890E-4AE9B82CBC0C}" srcId="{9318CB21-1A61-4C85-95B2-D84FBA03A17B}" destId="{E6E3C214-85AA-4076-96C7-C94D0495B317}" srcOrd="7" destOrd="0" parTransId="{334A32E9-B239-4DD7-8550-E1E78DFE13AC}" sibTransId="{2CB5D197-686E-4A62-96EF-C3EA0273BC6E}"/>
    <dgm:cxn modelId="{899CF19F-443F-4DE4-96AE-3868B5F683A9}" type="presOf" srcId="{4085D8DE-B964-45DB-89EC-C4DF963C5D10}" destId="{AEBD82E9-2FE3-4D21-95AF-BCCD5EAAA3D0}" srcOrd="0" destOrd="0" presId="urn:microsoft.com/office/officeart/2005/8/layout/default"/>
    <dgm:cxn modelId="{17E7ADCF-C6ED-492B-BBB6-6BAE6E911A6F}" type="presOf" srcId="{AA9FF1C8-BE20-45D1-9A81-7187539FA464}" destId="{C5ADFE05-4820-4EC2-B649-0FA37BC0917E}" srcOrd="0" destOrd="0" presId="urn:microsoft.com/office/officeart/2005/8/layout/default"/>
    <dgm:cxn modelId="{99D7FC83-C0D5-42CC-98E9-562772A95CE7}" type="presOf" srcId="{DC24742F-CADF-421B-805E-10FD4AFFF7AD}" destId="{884F1D23-A431-47CC-87CC-BC2B4FBE0A15}" srcOrd="0" destOrd="0" presId="urn:microsoft.com/office/officeart/2005/8/layout/default"/>
    <dgm:cxn modelId="{5366098C-4E77-4E8D-A99E-C9CF774F0AF9}" srcId="{9318CB21-1A61-4C85-95B2-D84FBA03A17B}" destId="{4468E1A6-EE9D-4B34-AFFB-D056229366CB}" srcOrd="8" destOrd="0" parTransId="{DF420BF6-A5D5-4274-8604-52A35E3830A3}" sibTransId="{AE6908F1-3FDD-4BBE-B738-A424B79465C9}"/>
    <dgm:cxn modelId="{556BA230-7A20-4C48-A80A-7466B7960079}" type="presOf" srcId="{9318CB21-1A61-4C85-95B2-D84FBA03A17B}" destId="{AF23B79F-CE90-4B25-84F2-6AE8EDA1DF2D}" srcOrd="0" destOrd="0" presId="urn:microsoft.com/office/officeart/2005/8/layout/default"/>
    <dgm:cxn modelId="{7067ECB3-729C-4A63-97CA-E3B87A631098}" type="presOf" srcId="{B85ABD98-C3DB-4429-B248-5EC881C86BB8}" destId="{4CBB250E-BFD0-4D40-926F-63AE363C30FC}" srcOrd="0" destOrd="0" presId="urn:microsoft.com/office/officeart/2005/8/layout/default"/>
    <dgm:cxn modelId="{DE73259B-94EA-4679-B46B-25C58114FC60}" srcId="{9318CB21-1A61-4C85-95B2-D84FBA03A17B}" destId="{B85ABD98-C3DB-4429-B248-5EC881C86BB8}" srcOrd="0" destOrd="0" parTransId="{E6FE4919-38DE-4B84-87EC-2D71CD5CADA6}" sibTransId="{B9E58250-870A-491D-A20E-8CDDD6159AE5}"/>
    <dgm:cxn modelId="{50CC68E0-74EB-49BA-A2EF-12B892674CC9}" type="presParOf" srcId="{AF23B79F-CE90-4B25-84F2-6AE8EDA1DF2D}" destId="{4CBB250E-BFD0-4D40-926F-63AE363C30FC}" srcOrd="0" destOrd="0" presId="urn:microsoft.com/office/officeart/2005/8/layout/default"/>
    <dgm:cxn modelId="{746F1EDF-60E2-4DA4-AE8A-0247D0849F9D}" type="presParOf" srcId="{AF23B79F-CE90-4B25-84F2-6AE8EDA1DF2D}" destId="{9EA96879-61F5-4F55-903D-3AA512AB0547}" srcOrd="1" destOrd="0" presId="urn:microsoft.com/office/officeart/2005/8/layout/default"/>
    <dgm:cxn modelId="{6ED9F8A8-456F-47C3-BB9E-3FB136AED4CB}" type="presParOf" srcId="{AF23B79F-CE90-4B25-84F2-6AE8EDA1DF2D}" destId="{93A18A2A-0F5D-400D-9FE0-B6E7DDA77134}" srcOrd="2" destOrd="0" presId="urn:microsoft.com/office/officeart/2005/8/layout/default"/>
    <dgm:cxn modelId="{AA82BA34-40A3-4685-8BA9-2D687252750A}" type="presParOf" srcId="{AF23B79F-CE90-4B25-84F2-6AE8EDA1DF2D}" destId="{7F84A8BE-340C-4354-BACD-AB0C67ABF720}" srcOrd="3" destOrd="0" presId="urn:microsoft.com/office/officeart/2005/8/layout/default"/>
    <dgm:cxn modelId="{8F10F5A5-2E23-48BA-922C-6B5D9E365158}" type="presParOf" srcId="{AF23B79F-CE90-4B25-84F2-6AE8EDA1DF2D}" destId="{4C83A29C-ACBF-42B2-A0CF-8A6C34810C80}" srcOrd="4" destOrd="0" presId="urn:microsoft.com/office/officeart/2005/8/layout/default"/>
    <dgm:cxn modelId="{17C67020-6687-463B-8AA3-308E51AACAAA}" type="presParOf" srcId="{AF23B79F-CE90-4B25-84F2-6AE8EDA1DF2D}" destId="{205D4BF6-1549-4344-AD1F-591BD872DDDD}" srcOrd="5" destOrd="0" presId="urn:microsoft.com/office/officeart/2005/8/layout/default"/>
    <dgm:cxn modelId="{2896AFF4-1774-48D9-95E1-043B094DBDFB}" type="presParOf" srcId="{AF23B79F-CE90-4B25-84F2-6AE8EDA1DF2D}" destId="{AEBD82E9-2FE3-4D21-95AF-BCCD5EAAA3D0}" srcOrd="6" destOrd="0" presId="urn:microsoft.com/office/officeart/2005/8/layout/default"/>
    <dgm:cxn modelId="{D5948976-E68B-43CB-A307-7F401996BFFC}" type="presParOf" srcId="{AF23B79F-CE90-4B25-84F2-6AE8EDA1DF2D}" destId="{33D3FCD4-9ABB-405D-84C2-D07776EDCD47}" srcOrd="7" destOrd="0" presId="urn:microsoft.com/office/officeart/2005/8/layout/default"/>
    <dgm:cxn modelId="{A15ACA9D-C1D8-47F8-B742-9D50403182EA}" type="presParOf" srcId="{AF23B79F-CE90-4B25-84F2-6AE8EDA1DF2D}" destId="{884F1D23-A431-47CC-87CC-BC2B4FBE0A15}" srcOrd="8" destOrd="0" presId="urn:microsoft.com/office/officeart/2005/8/layout/default"/>
    <dgm:cxn modelId="{2FF0A78B-D798-4A1D-9D48-446C9F825CCB}" type="presParOf" srcId="{AF23B79F-CE90-4B25-84F2-6AE8EDA1DF2D}" destId="{4BBD370C-79E9-4E49-9316-834F1128FAD2}" srcOrd="9" destOrd="0" presId="urn:microsoft.com/office/officeart/2005/8/layout/default"/>
    <dgm:cxn modelId="{47533E4B-71AF-4891-8531-CD6A8F73861F}" type="presParOf" srcId="{AF23B79F-CE90-4B25-84F2-6AE8EDA1DF2D}" destId="{D0BC4084-2D64-4233-AB3C-690F425DB673}" srcOrd="10" destOrd="0" presId="urn:microsoft.com/office/officeart/2005/8/layout/default"/>
    <dgm:cxn modelId="{2B602F5F-E1FE-4BA8-A9E3-AA11C10D4F55}" type="presParOf" srcId="{AF23B79F-CE90-4B25-84F2-6AE8EDA1DF2D}" destId="{FA89730C-2C6D-48D3-BBCA-842C58F560A8}" srcOrd="11" destOrd="0" presId="urn:microsoft.com/office/officeart/2005/8/layout/default"/>
    <dgm:cxn modelId="{1E32AEE6-53AE-4FCC-B2CD-284735AE2A87}" type="presParOf" srcId="{AF23B79F-CE90-4B25-84F2-6AE8EDA1DF2D}" destId="{A0EAFE2A-C219-4949-BFE7-1ACC72E12EFF}" srcOrd="12" destOrd="0" presId="urn:microsoft.com/office/officeart/2005/8/layout/default"/>
    <dgm:cxn modelId="{1FFA4EA0-2807-4F20-BB18-182A9414C58B}" type="presParOf" srcId="{AF23B79F-CE90-4B25-84F2-6AE8EDA1DF2D}" destId="{7C7FF0EE-F352-49E3-9E2C-044B18E361D2}" srcOrd="13" destOrd="0" presId="urn:microsoft.com/office/officeart/2005/8/layout/default"/>
    <dgm:cxn modelId="{D5333FF1-2362-4021-B065-0B24B6558BEC}" type="presParOf" srcId="{AF23B79F-CE90-4B25-84F2-6AE8EDA1DF2D}" destId="{0FFA94BD-5471-430E-B78C-999196DA7D03}" srcOrd="14" destOrd="0" presId="urn:microsoft.com/office/officeart/2005/8/layout/default"/>
    <dgm:cxn modelId="{E323CC7D-B4A6-41B5-B6AE-FC9FEC37A70B}" type="presParOf" srcId="{AF23B79F-CE90-4B25-84F2-6AE8EDA1DF2D}" destId="{B85259BC-AB1F-4F37-9614-289E5695D80B}" srcOrd="15" destOrd="0" presId="urn:microsoft.com/office/officeart/2005/8/layout/default"/>
    <dgm:cxn modelId="{4998FAF5-D763-4898-9F8E-DBA53AB03ACE}" type="presParOf" srcId="{AF23B79F-CE90-4B25-84F2-6AE8EDA1DF2D}" destId="{72DD7F5B-704F-49B3-888D-A52DA0E3F823}" srcOrd="16" destOrd="0" presId="urn:microsoft.com/office/officeart/2005/8/layout/default"/>
    <dgm:cxn modelId="{1DDCDD77-E045-400C-A084-0682933689F4}" type="presParOf" srcId="{AF23B79F-CE90-4B25-84F2-6AE8EDA1DF2D}" destId="{8C57C5CB-4093-43C9-A7D7-7E32F932A6E0}" srcOrd="17" destOrd="0" presId="urn:microsoft.com/office/officeart/2005/8/layout/default"/>
    <dgm:cxn modelId="{EABD9C28-9DF8-40E1-A7E2-DE80D104BD0A}" type="presParOf" srcId="{AF23B79F-CE90-4B25-84F2-6AE8EDA1DF2D}" destId="{C5ADFE05-4820-4EC2-B649-0FA37BC0917E}" srcOrd="1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CBB250E-BFD0-4D40-926F-63AE363C30FC}">
      <dsp:nvSpPr>
        <dsp:cNvPr id="0" name=""/>
        <dsp:cNvSpPr/>
      </dsp:nvSpPr>
      <dsp:spPr>
        <a:xfrm>
          <a:off x="2344" y="7292"/>
          <a:ext cx="1859607" cy="11157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Logical AI</a:t>
          </a:r>
          <a:endParaRPr lang="hr-HR" sz="1800" kern="1200" dirty="0"/>
        </a:p>
      </dsp:txBody>
      <dsp:txXfrm>
        <a:off x="2344" y="7292"/>
        <a:ext cx="1859607" cy="1115764"/>
      </dsp:txXfrm>
    </dsp:sp>
    <dsp:sp modelId="{93A18A2A-0F5D-400D-9FE0-B6E7DDA77134}">
      <dsp:nvSpPr>
        <dsp:cNvPr id="0" name=""/>
        <dsp:cNvSpPr/>
      </dsp:nvSpPr>
      <dsp:spPr>
        <a:xfrm>
          <a:off x="2047912" y="7292"/>
          <a:ext cx="1859607" cy="11157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Search</a:t>
          </a:r>
          <a:endParaRPr lang="hr-HR" sz="1800" kern="1200" dirty="0"/>
        </a:p>
      </dsp:txBody>
      <dsp:txXfrm>
        <a:off x="2047912" y="7292"/>
        <a:ext cx="1859607" cy="1115764"/>
      </dsp:txXfrm>
    </dsp:sp>
    <dsp:sp modelId="{4C83A29C-ACBF-42B2-A0CF-8A6C34810C80}">
      <dsp:nvSpPr>
        <dsp:cNvPr id="0" name=""/>
        <dsp:cNvSpPr/>
      </dsp:nvSpPr>
      <dsp:spPr>
        <a:xfrm>
          <a:off x="4093480" y="7292"/>
          <a:ext cx="1859607" cy="11157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Pattern Recognition</a:t>
          </a:r>
          <a:endParaRPr lang="hr-HR" sz="1800" kern="1200" dirty="0"/>
        </a:p>
      </dsp:txBody>
      <dsp:txXfrm>
        <a:off x="4093480" y="7292"/>
        <a:ext cx="1859607" cy="1115764"/>
      </dsp:txXfrm>
    </dsp:sp>
    <dsp:sp modelId="{AEBD82E9-2FE3-4D21-95AF-BCCD5EAAA3D0}">
      <dsp:nvSpPr>
        <dsp:cNvPr id="0" name=""/>
        <dsp:cNvSpPr/>
      </dsp:nvSpPr>
      <dsp:spPr>
        <a:xfrm>
          <a:off x="6139048" y="7292"/>
          <a:ext cx="1859607" cy="1115764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0" i="0" u="none" kern="1200" dirty="0" smtClean="0"/>
            <a:t>Knowledge Representation</a:t>
          </a:r>
          <a:endParaRPr lang="hr-HR" sz="1800" kern="1200" dirty="0"/>
        </a:p>
      </dsp:txBody>
      <dsp:txXfrm>
        <a:off x="6139048" y="7292"/>
        <a:ext cx="1859607" cy="1115764"/>
      </dsp:txXfrm>
    </dsp:sp>
    <dsp:sp modelId="{884F1D23-A431-47CC-87CC-BC2B4FBE0A15}">
      <dsp:nvSpPr>
        <dsp:cNvPr id="0" name=""/>
        <dsp:cNvSpPr/>
      </dsp:nvSpPr>
      <dsp:spPr>
        <a:xfrm>
          <a:off x="2344" y="1309017"/>
          <a:ext cx="1859607" cy="11157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Inference</a:t>
          </a:r>
          <a:endParaRPr lang="hr-HR" sz="1800" kern="1200" dirty="0"/>
        </a:p>
      </dsp:txBody>
      <dsp:txXfrm>
        <a:off x="2344" y="1309017"/>
        <a:ext cx="1859607" cy="1115764"/>
      </dsp:txXfrm>
    </dsp:sp>
    <dsp:sp modelId="{D0BC4084-2D64-4233-AB3C-690F425DB673}">
      <dsp:nvSpPr>
        <dsp:cNvPr id="0" name=""/>
        <dsp:cNvSpPr/>
      </dsp:nvSpPr>
      <dsp:spPr>
        <a:xfrm>
          <a:off x="2047912" y="1309017"/>
          <a:ext cx="1859607" cy="11157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0" i="0" u="none" kern="1200" dirty="0" smtClean="0"/>
            <a:t>Common Sense Knowledge and Reasoning</a:t>
          </a:r>
          <a:endParaRPr lang="hr-HR" sz="1800" b="1" kern="1200" dirty="0"/>
        </a:p>
      </dsp:txBody>
      <dsp:txXfrm>
        <a:off x="2047912" y="1309017"/>
        <a:ext cx="1859607" cy="1115764"/>
      </dsp:txXfrm>
    </dsp:sp>
    <dsp:sp modelId="{A0EAFE2A-C219-4949-BFE7-1ACC72E12EFF}">
      <dsp:nvSpPr>
        <dsp:cNvPr id="0" name=""/>
        <dsp:cNvSpPr/>
      </dsp:nvSpPr>
      <dsp:spPr>
        <a:xfrm>
          <a:off x="4093480" y="1309017"/>
          <a:ext cx="1859607" cy="11157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0" i="0" u="none" kern="1200" smtClean="0"/>
            <a:t>Learning from Experience</a:t>
          </a:r>
          <a:endParaRPr lang="hr-HR" sz="1800" kern="1200"/>
        </a:p>
      </dsp:txBody>
      <dsp:txXfrm>
        <a:off x="4093480" y="1309017"/>
        <a:ext cx="1859607" cy="1115764"/>
      </dsp:txXfrm>
    </dsp:sp>
    <dsp:sp modelId="{0FFA94BD-5471-430E-B78C-999196DA7D03}">
      <dsp:nvSpPr>
        <dsp:cNvPr id="0" name=""/>
        <dsp:cNvSpPr/>
      </dsp:nvSpPr>
      <dsp:spPr>
        <a:xfrm>
          <a:off x="6139048" y="1309017"/>
          <a:ext cx="1859607" cy="11157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0" i="0" u="none" kern="1200" dirty="0" smtClean="0"/>
            <a:t>Ontology</a:t>
          </a:r>
          <a:endParaRPr lang="hr-HR" sz="1800" kern="1200" dirty="0"/>
        </a:p>
      </dsp:txBody>
      <dsp:txXfrm>
        <a:off x="6139048" y="1309017"/>
        <a:ext cx="1859607" cy="1115764"/>
      </dsp:txXfrm>
    </dsp:sp>
    <dsp:sp modelId="{72DD7F5B-704F-49B3-888D-A52DA0E3F823}">
      <dsp:nvSpPr>
        <dsp:cNvPr id="0" name=""/>
        <dsp:cNvSpPr/>
      </dsp:nvSpPr>
      <dsp:spPr>
        <a:xfrm>
          <a:off x="2047912" y="2610742"/>
          <a:ext cx="1859607" cy="11157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0" i="0" u="none" kern="1200" dirty="0" smtClean="0"/>
            <a:t>Heuristics</a:t>
          </a:r>
          <a:endParaRPr lang="hr-HR" sz="1800" kern="1200" dirty="0"/>
        </a:p>
      </dsp:txBody>
      <dsp:txXfrm>
        <a:off x="2047912" y="2610742"/>
        <a:ext cx="1859607" cy="1115764"/>
      </dsp:txXfrm>
    </dsp:sp>
    <dsp:sp modelId="{C5ADFE05-4820-4EC2-B649-0FA37BC0917E}">
      <dsp:nvSpPr>
        <dsp:cNvPr id="0" name=""/>
        <dsp:cNvSpPr/>
      </dsp:nvSpPr>
      <dsp:spPr>
        <a:xfrm>
          <a:off x="4093480" y="2610742"/>
          <a:ext cx="1859607" cy="11157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b="0" i="0" u="none" kern="1200" dirty="0" smtClean="0"/>
            <a:t>Genetic Programming</a:t>
          </a:r>
          <a:endParaRPr lang="hr-HR" sz="1800" kern="1200" dirty="0"/>
        </a:p>
      </dsp:txBody>
      <dsp:txXfrm>
        <a:off x="4093480" y="2610742"/>
        <a:ext cx="1859607" cy="11157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sr-Latn-CS" sz="2400">
              <a:solidFill>
                <a:srgbClr val="003366"/>
              </a:solidFill>
              <a:latin typeface="Times New Roman" pitchFamily="18" charset="0"/>
            </a:endParaRPr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sr-Latn-CS" sz="2400">
              <a:solidFill>
                <a:srgbClr val="003366"/>
              </a:solidFill>
              <a:latin typeface="Times New Roman" pitchFamily="18" charset="0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4102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20000"/>
                </a:spcBef>
                <a:spcAft>
                  <a:spcPct val="0"/>
                </a:spcAft>
                <a:buClr>
                  <a:srgbClr val="003366"/>
                </a:buClr>
                <a:buSzPct val="75000"/>
                <a:buFont typeface="Wingdings" pitchFamily="2" charset="2"/>
                <a:buChar char="l"/>
              </a:pPr>
              <a:endParaRPr lang="hr-HR" sz="2800">
                <a:solidFill>
                  <a:srgbClr val="99CC99"/>
                </a:solidFill>
              </a:endParaRPr>
            </a:p>
          </p:txBody>
        </p:sp>
        <p:sp>
          <p:nvSpPr>
            <p:cNvPr id="4103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20000"/>
                </a:spcBef>
                <a:spcAft>
                  <a:spcPct val="0"/>
                </a:spcAft>
                <a:buClr>
                  <a:srgbClr val="003366"/>
                </a:buClr>
                <a:buSzPct val="75000"/>
                <a:buFont typeface="Wingdings" pitchFamily="2" charset="2"/>
                <a:buChar char="l"/>
              </a:pPr>
              <a:endParaRPr lang="hr-HR" sz="2800">
                <a:solidFill>
                  <a:srgbClr val="99CC99"/>
                </a:solidFill>
              </a:endParaRPr>
            </a:p>
          </p:txBody>
        </p:sp>
      </p:grpSp>
      <p:sp>
        <p:nvSpPr>
          <p:cNvPr id="4104" name="Rectangle 8"/>
          <p:cNvSpPr>
            <a:spLocks noGrp="1" noChangeArrowheads="1"/>
          </p:cNvSpPr>
          <p:nvPr>
            <p:ph type="dt" sz="quarter" idx="2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5195888" y="6553200"/>
            <a:ext cx="3279775" cy="304800"/>
          </a:xfrm>
        </p:spPr>
        <p:txBody>
          <a:bodyPr/>
          <a:lstStyle>
            <a:lvl1pPr algn="r">
              <a:defRPr/>
            </a:lvl1pPr>
          </a:lstStyle>
          <a:p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9525" y="6359525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5D8B8986-3428-4C04-9027-3DFD93614D7E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4890A8-3F8F-48F1-883C-BABF0EF92724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762000"/>
            <a:ext cx="20002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762000"/>
            <a:ext cx="58483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AE0E30-4C70-4517-A424-BF2C2ABD4323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/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010400" y="65532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936875" y="6529388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38" y="63436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0026B135-646C-4B94-BAE6-E71CBB81D2FF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E8BC61-32C8-4339-BB46-D6E82884F479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D989E9-4E55-4A6D-8051-AFD534AC71A2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F0A6A-CE45-4BC6-9776-D94EA5E1AD31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328188-F26B-4F0F-A144-344EE80271C1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FED3F5-B882-464C-8F44-A5D38E793D35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B5AF5-E841-41D4-A3BD-E7CD7656E1F3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7F6A41-D7CB-4EB7-8810-845ABFAA30F8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6E1707-1D43-4C5B-BECE-76335A52EB42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3200400" cy="6858000"/>
            <a:chOff x="0" y="0"/>
            <a:chExt cx="2016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20000"/>
                </a:spcBef>
                <a:spcAft>
                  <a:spcPct val="0"/>
                </a:spcAft>
                <a:buClr>
                  <a:srgbClr val="003366"/>
                </a:buClr>
                <a:buSzPct val="75000"/>
                <a:buFont typeface="Wingdings" pitchFamily="2" charset="2"/>
                <a:buChar char="l"/>
              </a:pPr>
              <a:endParaRPr lang="hr-HR" sz="2800">
                <a:solidFill>
                  <a:srgbClr val="99CC99"/>
                </a:solidFill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432" y="0"/>
              <a:ext cx="1584" cy="6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20000"/>
                </a:spcBef>
                <a:spcAft>
                  <a:spcPct val="0"/>
                </a:spcAft>
                <a:buClr>
                  <a:srgbClr val="003366"/>
                </a:buClr>
                <a:buSzPct val="75000"/>
                <a:buFont typeface="Wingdings" pitchFamily="2" charset="2"/>
                <a:buChar char="l"/>
              </a:pPr>
              <a:endParaRPr lang="hr-HR" sz="2800">
                <a:solidFill>
                  <a:srgbClr val="99CC99"/>
                </a:solidFill>
              </a:endParaRPr>
            </a:p>
          </p:txBody>
        </p:sp>
      </p:grp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762000" y="762000"/>
            <a:ext cx="51054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sr-Latn-CS" sz="2400">
              <a:solidFill>
                <a:srgbClr val="003366"/>
              </a:solidFill>
              <a:latin typeface="Times New Roman" pitchFamily="18" charset="0"/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7620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pPr fontAlgn="base">
              <a:spcAft>
                <a:spcPct val="0"/>
              </a:spcAft>
            </a:pPr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36875" y="6529388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</a:defRPr>
            </a:lvl1pPr>
          </a:lstStyle>
          <a:p>
            <a:pPr fontAlgn="base">
              <a:spcAft>
                <a:spcPct val="0"/>
              </a:spcAft>
            </a:pPr>
            <a:endParaRPr lang="en-US" dirty="0">
              <a:solidFill>
                <a:srgbClr val="003366"/>
              </a:solidFill>
            </a:endParaRP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3436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2600" b="1">
                <a:solidFill>
                  <a:schemeClr val="bg1"/>
                </a:solidFill>
              </a:defRPr>
            </a:lvl1pPr>
          </a:lstStyle>
          <a:p>
            <a:pPr fontAlgn="base">
              <a:spcAft>
                <a:spcPct val="0"/>
              </a:spcAft>
            </a:pPr>
            <a:fld id="{181F6477-2E2E-4CF9-AC70-104BC24DFF7D}" type="slidenum">
              <a:rPr lang="en-US">
                <a:solidFill>
                  <a:srgbClr val="FFFFFF"/>
                </a:solidFill>
              </a:rPr>
              <a:pPr fontAlgn="base"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228600" y="1981200"/>
            <a:ext cx="7391400" cy="319088"/>
            <a:chOff x="144" y="1248"/>
            <a:chExt cx="4656" cy="201"/>
          </a:xfrm>
        </p:grpSpPr>
        <p:sp>
          <p:nvSpPr>
            <p:cNvPr id="3084" name="AutoShape 12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20000"/>
                </a:spcBef>
                <a:spcAft>
                  <a:spcPct val="0"/>
                </a:spcAft>
                <a:buClr>
                  <a:srgbClr val="003366"/>
                </a:buClr>
                <a:buSzPct val="75000"/>
                <a:buFont typeface="Wingdings" pitchFamily="2" charset="2"/>
                <a:buChar char="l"/>
              </a:pPr>
              <a:endParaRPr lang="hr-HR" sz="2800">
                <a:solidFill>
                  <a:srgbClr val="99CC99"/>
                </a:solidFill>
              </a:endParaRPr>
            </a:p>
          </p:txBody>
        </p:sp>
        <p:sp>
          <p:nvSpPr>
            <p:cNvPr id="3085" name="AutoShape 13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20000"/>
                </a:spcBef>
                <a:spcAft>
                  <a:spcPct val="0"/>
                </a:spcAft>
                <a:buClr>
                  <a:srgbClr val="003366"/>
                </a:buClr>
                <a:buSzPct val="75000"/>
                <a:buFont typeface="Wingdings" pitchFamily="2" charset="2"/>
                <a:buChar char="l"/>
              </a:pPr>
              <a:endParaRPr lang="hr-HR" sz="2800">
                <a:solidFill>
                  <a:srgbClr val="99CC99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zeus.csci.unt.edu/swigger/csci3210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fsowa.com/cg/cgexampw.htm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ftp://ftp.cs.bham.ac.uk/pub/authors/M.Kerber/Teaching/AI/l6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 smtClean="0"/>
              <a:t>Definition and Technologies</a:t>
            </a:r>
            <a:endParaRPr lang="en-US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hr-HR" dirty="0" smtClean="0"/>
              <a:t>Knowledge Representation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4.3. Network Representation</a:t>
            </a:r>
            <a:endParaRPr lang="hr-HR" dirty="0"/>
          </a:p>
        </p:txBody>
      </p:sp>
      <p:pic>
        <p:nvPicPr>
          <p:cNvPr id="6" name="Content Placeholder 5" descr="sem_network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7704" y="2362200"/>
            <a:ext cx="6369050" cy="4495800"/>
          </a:xfrm>
        </p:spPr>
      </p:pic>
      <p:sp>
        <p:nvSpPr>
          <p:cNvPr id="7" name="TextBox 6"/>
          <p:cNvSpPr txBox="1"/>
          <p:nvPr/>
        </p:nvSpPr>
        <p:spPr>
          <a:xfrm>
            <a:off x="8460432" y="1377000"/>
            <a:ext cx="360040" cy="410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sp>
        <p:nvSpPr>
          <p:cNvPr id="8" name="TextBox 7"/>
          <p:cNvSpPr txBox="1"/>
          <p:nvPr/>
        </p:nvSpPr>
        <p:spPr>
          <a:xfrm>
            <a:off x="8316416" y="1340768"/>
            <a:ext cx="461665" cy="551723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hr-HR" dirty="0" smtClean="0"/>
              <a:t>Source: </a:t>
            </a:r>
            <a:r>
              <a:rPr lang="hr-HR" dirty="0" smtClean="0">
                <a:hlinkClick r:id="rId3"/>
              </a:rPr>
              <a:t>http://zeus.csci.unt.edu/swigger/csci3210/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4.3. </a:t>
            </a:r>
            <a:r>
              <a:rPr lang="hr-HR" dirty="0" smtClean="0">
                <a:solidFill>
                  <a:schemeClr val="tx2"/>
                </a:solidFill>
              </a:rPr>
              <a:t>Network Representation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2"/>
                </a:solidFill>
              </a:rPr>
              <a:t>Conceptual Graphs</a:t>
            </a:r>
          </a:p>
          <a:p>
            <a:pPr lvl="1"/>
            <a:r>
              <a:rPr lang="en-US" dirty="0" smtClean="0"/>
              <a:t>complete bipartite oriented graph, where each node is either a concept or a relation between two concepts</a:t>
            </a:r>
            <a:endParaRPr lang="hr-HR" dirty="0" smtClean="0"/>
          </a:p>
          <a:p>
            <a:pPr lvl="1"/>
            <a:r>
              <a:rPr lang="en-US" dirty="0" smtClean="0"/>
              <a:t>each concept has got its type and an instance</a:t>
            </a:r>
            <a:endParaRPr lang="hr-HR" dirty="0" smtClean="0"/>
          </a:p>
          <a:p>
            <a:pPr lvl="1"/>
            <a:r>
              <a:rPr lang="en-US" dirty="0">
                <a:solidFill>
                  <a:schemeClr val="tx1"/>
                </a:solidFill>
                <a:latin typeface="+mn-lt"/>
              </a:rPr>
              <a:t>express meaning in a form that is logically precise, humanly readable, and computationally tractable</a:t>
            </a: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4.3. Network Representation</a:t>
            </a:r>
            <a:endParaRPr lang="hr-HR" dirty="0"/>
          </a:p>
        </p:txBody>
      </p:sp>
      <p:pic>
        <p:nvPicPr>
          <p:cNvPr id="6" name="Content Placeholder 5" descr="con_graph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3284984"/>
            <a:ext cx="7003726" cy="2520280"/>
          </a:xfrm>
          <a:ln>
            <a:solidFill>
              <a:schemeClr val="tx1"/>
            </a:solidFill>
          </a:ln>
        </p:spPr>
      </p:pic>
      <p:sp>
        <p:nvSpPr>
          <p:cNvPr id="7" name="TextBox 6"/>
          <p:cNvSpPr txBox="1"/>
          <p:nvPr/>
        </p:nvSpPr>
        <p:spPr>
          <a:xfrm>
            <a:off x="1979712" y="2708920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	</a:t>
            </a:r>
            <a:r>
              <a:rPr lang="hr-HR" b="1" dirty="0" smtClean="0"/>
              <a:t>   Conceptual Graph Example</a:t>
            </a:r>
            <a:endParaRPr lang="hr-HR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316416" y="1268760"/>
            <a:ext cx="461665" cy="532806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hr-HR" dirty="0" smtClean="0"/>
              <a:t>Source: </a:t>
            </a:r>
            <a:r>
              <a:rPr lang="hr-HR" dirty="0" smtClean="0">
                <a:hlinkClick r:id="rId3"/>
              </a:rPr>
              <a:t>http://www.jfsowa.com/cg/cgexampw.htm</a:t>
            </a:r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2"/>
                </a:solidFill>
              </a:rPr>
              <a:t>4.4. Structural </a:t>
            </a:r>
            <a:r>
              <a:rPr lang="hr-HR" dirty="0"/>
              <a:t>R</a:t>
            </a:r>
            <a:r>
              <a:rPr lang="hr-HR" dirty="0" smtClean="0">
                <a:solidFill>
                  <a:schemeClr val="tx2"/>
                </a:solidFill>
              </a:rPr>
              <a:t>epresentation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2"/>
                </a:solidFill>
              </a:rPr>
              <a:t>Frames</a:t>
            </a:r>
          </a:p>
          <a:p>
            <a:pPr lvl="1"/>
            <a:r>
              <a:rPr lang="hr-HR" dirty="0">
                <a:solidFill>
                  <a:schemeClr val="tx1"/>
                </a:solidFill>
                <a:latin typeface="+mn-lt"/>
              </a:rPr>
              <a:t>evolution of semantic </a:t>
            </a:r>
            <a:r>
              <a:rPr lang="hr-HR" dirty="0" smtClean="0">
                <a:solidFill>
                  <a:schemeClr val="tx1"/>
                </a:solidFill>
                <a:latin typeface="+mn-lt"/>
              </a:rPr>
              <a:t>networks</a:t>
            </a:r>
          </a:p>
          <a:p>
            <a:pPr lvl="1"/>
            <a:r>
              <a:rPr lang="en-GB" dirty="0" smtClean="0"/>
              <a:t>a hierarchy of frames</a:t>
            </a:r>
            <a:endParaRPr lang="hr-HR" dirty="0" smtClean="0"/>
          </a:p>
          <a:p>
            <a:pPr lvl="1"/>
            <a:r>
              <a:rPr lang="hr-HR" dirty="0"/>
              <a:t>e</a:t>
            </a:r>
            <a:r>
              <a:rPr lang="hr-HR" dirty="0" smtClean="0"/>
              <a:t>ach frame has a:</a:t>
            </a:r>
          </a:p>
          <a:p>
            <a:pPr lvl="2"/>
            <a:r>
              <a:rPr lang="hr-HR" dirty="0"/>
              <a:t>a</a:t>
            </a:r>
            <a:r>
              <a:rPr lang="hr-HR" dirty="0" smtClean="0"/>
              <a:t> name</a:t>
            </a:r>
          </a:p>
          <a:p>
            <a:pPr lvl="2"/>
            <a:r>
              <a:rPr lang="hr-HR" dirty="0"/>
              <a:t>s</a:t>
            </a:r>
            <a:r>
              <a:rPr lang="hr-HR" dirty="0" smtClean="0"/>
              <a:t>lots: </a:t>
            </a:r>
            <a:r>
              <a:rPr lang="en-US" dirty="0" smtClean="0"/>
              <a:t>these are the properties of the entity that has the name, and they have values</a:t>
            </a:r>
            <a:r>
              <a:rPr lang="hr-HR" dirty="0" smtClean="0"/>
              <a:t> (a default value, a specific value, a deamon, an inherited value)</a:t>
            </a:r>
          </a:p>
          <a:p>
            <a:pPr lvl="1"/>
            <a:r>
              <a:rPr lang="en-GB" dirty="0" smtClean="0"/>
              <a:t>predecessor of object-oriented systems</a:t>
            </a:r>
          </a:p>
          <a:p>
            <a:pPr lvl="1"/>
            <a:endParaRPr lang="hr-HR" dirty="0" smtClean="0"/>
          </a:p>
          <a:p>
            <a:pPr lvl="2"/>
            <a:endParaRPr lang="hr-HR" dirty="0" smtClean="0"/>
          </a:p>
          <a:p>
            <a:endParaRPr lang="hr-HR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4.4. Structural Representation</a:t>
            </a:r>
            <a:endParaRPr lang="hr-HR" dirty="0"/>
          </a:p>
        </p:txBody>
      </p:sp>
      <p:pic>
        <p:nvPicPr>
          <p:cNvPr id="4" name="Content Placeholder 3" descr="frames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71800" y="2780928"/>
            <a:ext cx="4334851" cy="3733800"/>
          </a:xfrm>
          <a:ln>
            <a:solidFill>
              <a:schemeClr val="tx1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1979712" y="2348880"/>
            <a:ext cx="5328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	</a:t>
            </a:r>
            <a:r>
              <a:rPr lang="hr-HR" b="1" dirty="0" smtClean="0"/>
              <a:t>             Frames Example</a:t>
            </a:r>
            <a:endParaRPr lang="hr-HR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956376" y="1412776"/>
            <a:ext cx="1015663" cy="518404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hr-HR" dirty="0" smtClean="0"/>
              <a:t>Source: </a:t>
            </a:r>
            <a:r>
              <a:rPr lang="hr-HR" dirty="0" smtClean="0">
                <a:hlinkClick r:id="rId3"/>
              </a:rPr>
              <a:t>ftp://ftp.cs.bham.ac.uk/pub/authors/M.Kerber/Teaching/AI/l6.pdf</a:t>
            </a:r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2"/>
                </a:solidFill>
              </a:rPr>
              <a:t>4.4. Structural </a:t>
            </a:r>
            <a:r>
              <a:rPr lang="hr-HR" dirty="0" smtClean="0"/>
              <a:t>R</a:t>
            </a:r>
            <a:r>
              <a:rPr lang="hr-HR" dirty="0" smtClean="0">
                <a:solidFill>
                  <a:schemeClr val="tx2"/>
                </a:solidFill>
              </a:rPr>
              <a:t>epresentation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2"/>
                </a:solidFill>
              </a:rPr>
              <a:t>Scripts</a:t>
            </a:r>
          </a:p>
          <a:p>
            <a:pPr lvl="1"/>
            <a:r>
              <a:rPr lang="en-GB" dirty="0" smtClean="0"/>
              <a:t>description of a class of events in terms of contexts, participants, and sub-events</a:t>
            </a:r>
            <a:endParaRPr lang="hr-HR" dirty="0" smtClean="0"/>
          </a:p>
          <a:p>
            <a:pPr lvl="1"/>
            <a:r>
              <a:rPr lang="en-GB" dirty="0" smtClean="0"/>
              <a:t>knowledge base representation in terms of the situations that the system is supposed to </a:t>
            </a:r>
            <a:r>
              <a:rPr lang="en-GB" dirty="0" smtClean="0"/>
              <a:t>understand</a:t>
            </a:r>
            <a:endParaRPr lang="hr-HR" dirty="0" smtClean="0"/>
          </a:p>
          <a:p>
            <a:pPr lvl="1"/>
            <a:r>
              <a:rPr lang="hr-HR" dirty="0" smtClean="0"/>
              <a:t>r</a:t>
            </a:r>
            <a:r>
              <a:rPr lang="hr-HR" dirty="0" smtClean="0"/>
              <a:t>estaurant script</a:t>
            </a:r>
            <a:endParaRPr lang="en-GB" dirty="0" smtClean="0"/>
          </a:p>
          <a:p>
            <a:pPr lvl="1">
              <a:buNone/>
            </a:pPr>
            <a:endParaRPr lang="hr-HR" dirty="0" smtClean="0">
              <a:solidFill>
                <a:schemeClr val="tx2"/>
              </a:solidFill>
            </a:endParaRPr>
          </a:p>
          <a:p>
            <a:endParaRPr lang="hr-HR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hr-HR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Outline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is Knowledge?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is a Knowledge Representation?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Knowledge Representation in Artificial Intelligence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 smtClean="0"/>
              <a:t>Knowledge Representation Technologies</a:t>
            </a: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1. </a:t>
            </a:r>
            <a:r>
              <a:rPr lang="en-US" dirty="0" smtClean="0"/>
              <a:t>What is Knowledge?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2"/>
              </a:buClr>
              <a:buSzPct val="150000"/>
              <a:buFont typeface="Arial" pitchFamily="34" charset="0"/>
              <a:buChar char="•"/>
            </a:pPr>
            <a:r>
              <a:rPr lang="en-GB" dirty="0" smtClean="0">
                <a:solidFill>
                  <a:schemeClr val="tx2"/>
                </a:solidFill>
              </a:rPr>
              <a:t>data</a:t>
            </a:r>
            <a:r>
              <a:rPr lang="en-GB" dirty="0" smtClean="0">
                <a:solidFill>
                  <a:schemeClr val="accent2"/>
                </a:solidFill>
                <a:latin typeface="Lucida Sans Unicode" pitchFamily="34" charset="0"/>
              </a:rPr>
              <a:t> </a:t>
            </a:r>
            <a:r>
              <a:rPr lang="en-GB" dirty="0" smtClean="0"/>
              <a:t>– primitive verifiable facts, of any representation</a:t>
            </a:r>
          </a:p>
          <a:p>
            <a:pPr>
              <a:buClr>
                <a:schemeClr val="tx2"/>
              </a:buClr>
              <a:buSzPct val="150000"/>
              <a:buFont typeface="Arial" pitchFamily="34" charset="0"/>
              <a:buChar char="•"/>
            </a:pPr>
            <a:r>
              <a:rPr lang="en-GB" dirty="0" smtClean="0">
                <a:solidFill>
                  <a:schemeClr val="tx2"/>
                </a:solidFill>
              </a:rPr>
              <a:t>information</a:t>
            </a:r>
            <a:r>
              <a:rPr lang="en-GB" dirty="0" smtClean="0">
                <a:solidFill>
                  <a:schemeClr val="accent2"/>
                </a:solidFill>
                <a:latin typeface="Lucida Sans Unicode" pitchFamily="34" charset="0"/>
              </a:rPr>
              <a:t> </a:t>
            </a:r>
            <a:r>
              <a:rPr lang="en-GB" dirty="0" smtClean="0"/>
              <a:t>–  interpreted data</a:t>
            </a:r>
          </a:p>
          <a:p>
            <a:pPr>
              <a:buClr>
                <a:schemeClr val="tx2"/>
              </a:buClr>
              <a:buSzPct val="150000"/>
              <a:buFont typeface="Arial" pitchFamily="34" charset="0"/>
              <a:buChar char="•"/>
            </a:pPr>
            <a:r>
              <a:rPr lang="en-GB" dirty="0" smtClean="0">
                <a:solidFill>
                  <a:schemeClr val="tx2"/>
                </a:solidFill>
              </a:rPr>
              <a:t>knowledge</a:t>
            </a:r>
            <a:r>
              <a:rPr lang="en-GB" dirty="0" smtClean="0">
                <a:solidFill>
                  <a:schemeClr val="accent2"/>
                </a:solidFill>
                <a:latin typeface="Lucida Sans Unicode" pitchFamily="34" charset="0"/>
              </a:rPr>
              <a:t> </a:t>
            </a:r>
            <a:r>
              <a:rPr lang="en-GB" dirty="0" smtClean="0"/>
              <a:t>– relation among sets of data (information), used for further information deduction. </a:t>
            </a:r>
            <a:endParaRPr lang="hr-HR" dirty="0" smtClean="0"/>
          </a:p>
          <a:p>
            <a:pPr lvl="3">
              <a:buClr>
                <a:schemeClr val="tx2"/>
              </a:buClr>
              <a:buSzPct val="150000"/>
              <a:buFont typeface="Arial" pitchFamily="34" charset="0"/>
              <a:buChar char="•"/>
            </a:pPr>
            <a:r>
              <a:rPr lang="en-GB" sz="2400" dirty="0" smtClean="0"/>
              <a:t>Knowledge is (unlike data) general. </a:t>
            </a:r>
            <a:endParaRPr lang="hr-HR" sz="2400" dirty="0" smtClean="0"/>
          </a:p>
          <a:p>
            <a:pPr lvl="3">
              <a:buClr>
                <a:schemeClr val="tx2"/>
              </a:buClr>
              <a:buSzPct val="150000"/>
              <a:buFont typeface="Arial" pitchFamily="34" charset="0"/>
              <a:buChar char="•"/>
            </a:pPr>
            <a:r>
              <a:rPr lang="en-GB" sz="2400" dirty="0" smtClean="0"/>
              <a:t>Knowledge contains information about behaviour of abstract models of the world. </a:t>
            </a:r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980728"/>
            <a:ext cx="8784976" cy="1143000"/>
          </a:xfrm>
        </p:spPr>
        <p:txBody>
          <a:bodyPr/>
          <a:lstStyle/>
          <a:p>
            <a:r>
              <a:rPr lang="hr-HR" dirty="0" smtClean="0"/>
              <a:t>2. </a:t>
            </a:r>
            <a:r>
              <a:rPr lang="en-US" dirty="0" smtClean="0"/>
              <a:t>What is a Knowledge Representation?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KR is a Surrogate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KR is a Set of Ontological Commitments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KR is a Fragmentary Theory Of Intelligent Reasoning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KR is a Medium for Efficient Computation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 KR is a Medium of Human Expression</a:t>
            </a:r>
          </a:p>
          <a:p>
            <a:pPr>
              <a:buNone/>
            </a:pP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3. </a:t>
            </a:r>
            <a:r>
              <a:rPr lang="en-US" dirty="0" smtClean="0"/>
              <a:t>Knowledge Representation in Artificial Intelligence</a:t>
            </a:r>
            <a:endParaRPr lang="hr-HR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914400" y="2362200"/>
          <a:ext cx="80010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4. Knowledge Representation Technologies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r-HR" dirty="0" smtClean="0">
                <a:solidFill>
                  <a:schemeClr val="tx2"/>
                </a:solidFill>
              </a:rPr>
              <a:t>Logic </a:t>
            </a:r>
            <a:r>
              <a:rPr lang="hr-HR" dirty="0">
                <a:solidFill>
                  <a:schemeClr val="tx2"/>
                </a:solidFill>
              </a:rPr>
              <a:t>based representation </a:t>
            </a:r>
            <a:r>
              <a:rPr lang="hr-HR" dirty="0"/>
              <a:t>– first order predicate logic, Prolog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>
                <a:solidFill>
                  <a:schemeClr val="tx2"/>
                </a:solidFill>
              </a:rPr>
              <a:t>Procedural representation</a:t>
            </a:r>
            <a:r>
              <a:rPr lang="hr-HR" dirty="0"/>
              <a:t> – rules, production system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>
                <a:solidFill>
                  <a:schemeClr val="tx2"/>
                </a:solidFill>
              </a:rPr>
              <a:t>Network representation </a:t>
            </a:r>
            <a:r>
              <a:rPr lang="hr-HR" dirty="0"/>
              <a:t>– semantic networks, conceptual graphs</a:t>
            </a:r>
          </a:p>
          <a:p>
            <a:pPr marL="514350" indent="-514350">
              <a:buFont typeface="+mj-lt"/>
              <a:buAutoNum type="arabicPeriod"/>
            </a:pPr>
            <a:r>
              <a:rPr lang="hr-HR" dirty="0">
                <a:solidFill>
                  <a:schemeClr val="tx2"/>
                </a:solidFill>
              </a:rPr>
              <a:t>Structural representation </a:t>
            </a:r>
            <a:r>
              <a:rPr lang="hr-HR" dirty="0"/>
              <a:t>– scripts, frames, objects</a:t>
            </a:r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4.1. </a:t>
            </a:r>
            <a:r>
              <a:rPr lang="hr-HR" dirty="0" smtClean="0">
                <a:solidFill>
                  <a:schemeClr val="tx2"/>
                </a:solidFill>
              </a:rPr>
              <a:t>Logic based Representation 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2"/>
                </a:solidFill>
              </a:rPr>
              <a:t>First Order Predicate Logic</a:t>
            </a:r>
          </a:p>
          <a:p>
            <a:pPr lvl="1"/>
            <a:r>
              <a:rPr lang="en-GB" dirty="0"/>
              <a:t>enriched by variables, predicates, </a:t>
            </a:r>
            <a:r>
              <a:rPr lang="en-GB" dirty="0" smtClean="0"/>
              <a:t>functions</a:t>
            </a:r>
            <a:r>
              <a:rPr lang="hr-HR" dirty="0" smtClean="0"/>
              <a:t> and </a:t>
            </a:r>
            <a:r>
              <a:rPr lang="en-GB" dirty="0"/>
              <a:t>quantifiers </a:t>
            </a:r>
            <a:r>
              <a:rPr lang="en-GB" dirty="0">
                <a:cs typeface="Times New Roman" pitchFamily="18" charset="0"/>
                <a:sym typeface="Symbol" pitchFamily="18" charset="2"/>
              </a:rPr>
              <a:t>, </a:t>
            </a:r>
            <a:r>
              <a:rPr lang="en-GB" dirty="0"/>
              <a:t> </a:t>
            </a:r>
          </a:p>
          <a:p>
            <a:pPr lvl="1"/>
            <a:r>
              <a:rPr lang="hr-HR" dirty="0">
                <a:solidFill>
                  <a:schemeClr val="tx2"/>
                </a:solidFill>
              </a:rPr>
              <a:t>l</a:t>
            </a:r>
            <a:r>
              <a:rPr lang="hr-HR" dirty="0" smtClean="0">
                <a:solidFill>
                  <a:schemeClr val="tx2"/>
                </a:solidFill>
              </a:rPr>
              <a:t>ogic programming</a:t>
            </a:r>
          </a:p>
          <a:p>
            <a:pPr lvl="2"/>
            <a:r>
              <a:rPr lang="hr-HR" dirty="0">
                <a:solidFill>
                  <a:schemeClr val="tx1"/>
                </a:solidFill>
                <a:latin typeface="+mn-lt"/>
              </a:rPr>
              <a:t> backwards-chaining implementation of </a:t>
            </a:r>
            <a:r>
              <a:rPr lang="hr-HR" dirty="0" smtClean="0">
                <a:solidFill>
                  <a:schemeClr val="tx1"/>
                </a:solidFill>
                <a:latin typeface="+mn-lt"/>
              </a:rPr>
              <a:t>inference (FOPL and resolution)          question answering</a:t>
            </a:r>
          </a:p>
          <a:p>
            <a:pPr lvl="2"/>
            <a:r>
              <a:rPr lang="hr-HR" dirty="0" smtClean="0">
                <a:solidFill>
                  <a:schemeClr val="tx2"/>
                </a:solidFill>
              </a:rPr>
              <a:t>PROLOG</a:t>
            </a:r>
            <a:r>
              <a:rPr lang="hr-HR" dirty="0" smtClean="0"/>
              <a:t>: horn-clause logic, no negation,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backward chaining with depth first search</a:t>
            </a:r>
            <a:r>
              <a:rPr lang="hr-HR" dirty="0" smtClean="0">
                <a:solidFill>
                  <a:schemeClr val="tx1"/>
                </a:solidFill>
                <a:latin typeface="+mn-lt"/>
              </a:rPr>
              <a:t> </a:t>
            </a:r>
            <a:endParaRPr lang="en-GB" dirty="0">
              <a:solidFill>
                <a:schemeClr val="tx2"/>
              </a:solidFill>
            </a:endParaRPr>
          </a:p>
          <a:p>
            <a:pPr lvl="1"/>
            <a:endParaRPr lang="hr-HR" dirty="0">
              <a:solidFill>
                <a:schemeClr val="tx2"/>
              </a:solidFill>
            </a:endParaRPr>
          </a:p>
        </p:txBody>
      </p:sp>
      <p:sp>
        <p:nvSpPr>
          <p:cNvPr id="4" name="Right Arrow 3"/>
          <p:cNvSpPr/>
          <p:nvPr/>
        </p:nvSpPr>
        <p:spPr bwMode="auto">
          <a:xfrm>
            <a:off x="3923928" y="4509120"/>
            <a:ext cx="432048" cy="144016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tabLst/>
            </a:pPr>
            <a:endParaRPr kumimoji="0" lang="hr-HR" sz="2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4.2. </a:t>
            </a:r>
            <a:r>
              <a:rPr lang="hr-HR" dirty="0" smtClean="0">
                <a:solidFill>
                  <a:schemeClr val="tx2"/>
                </a:solidFill>
              </a:rPr>
              <a:t>Procedural Representation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2"/>
                </a:solidFill>
              </a:rPr>
              <a:t>Production Systems</a:t>
            </a:r>
          </a:p>
          <a:p>
            <a:pPr lvl="1"/>
            <a:r>
              <a:rPr lang="en-GB" dirty="0" smtClean="0"/>
              <a:t>procedural representation of knowledge</a:t>
            </a:r>
          </a:p>
          <a:p>
            <a:pPr lvl="1"/>
            <a:r>
              <a:rPr lang="en-GB" dirty="0" smtClean="0"/>
              <a:t>in the form of if – then rules</a:t>
            </a:r>
            <a:r>
              <a:rPr lang="hr-HR" dirty="0" smtClean="0"/>
              <a:t> (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implication as the primary representation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element</a:t>
            </a:r>
            <a:r>
              <a:rPr lang="hr-HR" dirty="0" smtClean="0">
                <a:solidFill>
                  <a:schemeClr val="tx1"/>
                </a:solidFill>
                <a:latin typeface="+mn-lt"/>
              </a:rPr>
              <a:t>)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+mn-lt"/>
              </a:rPr>
              <a:t>forward chaining control structure that operates iteratively</a:t>
            </a:r>
            <a:endParaRPr lang="en-GB" dirty="0" smtClean="0"/>
          </a:p>
          <a:p>
            <a:pPr lvl="1"/>
            <a:r>
              <a:rPr lang="en-GB" dirty="0" smtClean="0"/>
              <a:t>inference mechanism is firing the rules</a:t>
            </a:r>
            <a:endParaRPr lang="hr-HR" dirty="0" smtClean="0"/>
          </a:p>
          <a:p>
            <a:pPr lvl="1"/>
            <a:r>
              <a:rPr lang="hr-HR" dirty="0" smtClean="0">
                <a:solidFill>
                  <a:schemeClr val="tx2"/>
                </a:solidFill>
              </a:rPr>
              <a:t>JESS: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production system implemented with Java</a:t>
            </a:r>
            <a:endParaRPr lang="en-GB" dirty="0" smtClean="0">
              <a:solidFill>
                <a:schemeClr val="tx2"/>
              </a:solidFill>
            </a:endParaRPr>
          </a:p>
          <a:p>
            <a:endParaRPr lang="hr-HR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4.3. </a:t>
            </a:r>
            <a:r>
              <a:rPr lang="hr-HR" dirty="0" smtClean="0">
                <a:solidFill>
                  <a:schemeClr val="tx2"/>
                </a:solidFill>
              </a:rPr>
              <a:t>Network Representation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2"/>
                </a:solidFill>
              </a:rPr>
              <a:t>Semantic Networks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+mn-lt"/>
              </a:rPr>
              <a:t>particularly suited to model static world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knowledge</a:t>
            </a:r>
            <a:endParaRPr lang="hr-HR" dirty="0" smtClean="0">
              <a:solidFill>
                <a:schemeClr val="tx1"/>
              </a:solidFill>
              <a:latin typeface="+mn-lt"/>
            </a:endParaRPr>
          </a:p>
          <a:p>
            <a:pPr lvl="1"/>
            <a:r>
              <a:rPr lang="hr-HR" dirty="0" smtClean="0"/>
              <a:t>w</a:t>
            </a:r>
            <a:r>
              <a:rPr lang="en-US" dirty="0" err="1" smtClean="0">
                <a:solidFill>
                  <a:schemeClr val="tx1"/>
                </a:solidFill>
                <a:latin typeface="+mn-lt"/>
              </a:rPr>
              <a:t>orld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objects and classes of objects are </a:t>
            </a:r>
            <a:r>
              <a:rPr lang="en-US" dirty="0" err="1">
                <a:solidFill>
                  <a:schemeClr val="tx1"/>
                </a:solidFill>
                <a:latin typeface="+mn-lt"/>
              </a:rPr>
              <a:t>modelled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as graph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nodes</a:t>
            </a:r>
            <a:endParaRPr lang="hr-HR" dirty="0" smtClean="0">
              <a:solidFill>
                <a:schemeClr val="tx1"/>
              </a:solidFill>
              <a:latin typeface="+mn-lt"/>
            </a:endParaRPr>
          </a:p>
          <a:p>
            <a:pPr lvl="1"/>
            <a:r>
              <a:rPr lang="en-US" dirty="0">
                <a:solidFill>
                  <a:schemeClr val="tx1"/>
                </a:solidFill>
                <a:latin typeface="+mn-lt"/>
              </a:rPr>
              <a:t>binary relations among them are captured as edges between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nodes</a:t>
            </a:r>
            <a:endParaRPr lang="hr-HR" dirty="0" smtClean="0">
              <a:solidFill>
                <a:schemeClr val="tx1"/>
              </a:solidFill>
              <a:latin typeface="+mn-lt"/>
            </a:endParaRPr>
          </a:p>
          <a:p>
            <a:pPr lvl="1"/>
            <a:r>
              <a:rPr lang="en-US" dirty="0">
                <a:solidFill>
                  <a:schemeClr val="tx1"/>
                </a:solidFill>
                <a:latin typeface="+mn-lt"/>
              </a:rPr>
              <a:t>type of </a:t>
            </a:r>
            <a:r>
              <a:rPr lang="en-US" dirty="0" smtClean="0">
                <a:solidFill>
                  <a:schemeClr val="tx1"/>
                </a:solidFill>
                <a:latin typeface="+mn-lt"/>
              </a:rPr>
              <a:t>edge 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defines taxonomical relations between nodes, i.e. </a:t>
            </a:r>
            <a:r>
              <a:rPr lang="en-US" dirty="0" err="1">
                <a:solidFill>
                  <a:schemeClr val="tx1"/>
                </a:solidFill>
                <a:latin typeface="+mn-lt"/>
              </a:rPr>
              <a:t>subsumption</a:t>
            </a:r>
            <a:r>
              <a:rPr lang="en-US" dirty="0">
                <a:solidFill>
                  <a:schemeClr val="tx1"/>
                </a:solidFill>
                <a:latin typeface="+mn-lt"/>
              </a:rPr>
              <a:t> of classes and object-class membership</a:t>
            </a:r>
            <a:endParaRPr lang="hr-HR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hr-HR" dirty="0" smtClean="0">
              <a:solidFill>
                <a:schemeClr val="tx2"/>
              </a:solidFill>
            </a:endParaRPr>
          </a:p>
          <a:p>
            <a:endParaRPr lang="hr-HR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1">
                <a:gamma/>
                <a:shade val="50196"/>
                <a:invGamma/>
              </a:schemeClr>
            </a:gs>
          </a:gsLst>
          <a:path path="rect">
            <a:fillToRect l="50000" t="50000" r="50000" b="50000"/>
          </a:path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Wingdings" pitchFamily="2" charset="2"/>
          <a:buChar char="l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1">
                <a:gamma/>
                <a:shade val="50196"/>
                <a:invGamma/>
              </a:schemeClr>
            </a:gs>
          </a:gsLst>
          <a:path path="rect">
            <a:fillToRect l="50000" t="50000" r="50000" b="50000"/>
          </a:path>
        </a:gra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Wingdings" pitchFamily="2" charset="2"/>
          <a:buChar char="l"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1548</TotalTime>
  <Words>483</Words>
  <Application>Microsoft Office PowerPoint</Application>
  <PresentationFormat>On-screen Show (4:3)</PresentationFormat>
  <Paragraphs>83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Capsules</vt:lpstr>
      <vt:lpstr>Knowledge Representation</vt:lpstr>
      <vt:lpstr>Outline</vt:lpstr>
      <vt:lpstr>1. What is Knowledge?</vt:lpstr>
      <vt:lpstr>2. What is a Knowledge Representation?</vt:lpstr>
      <vt:lpstr>3. Knowledge Representation in Artificial Intelligence</vt:lpstr>
      <vt:lpstr>4. Knowledge Representation Technologies</vt:lpstr>
      <vt:lpstr>4.1. Logic based Representation </vt:lpstr>
      <vt:lpstr>4.2. Procedural Representation</vt:lpstr>
      <vt:lpstr>4.3. Network Representation</vt:lpstr>
      <vt:lpstr>4.3. Network Representation</vt:lpstr>
      <vt:lpstr>4.3. Network Representation</vt:lpstr>
      <vt:lpstr>4.3. Network Representation</vt:lpstr>
      <vt:lpstr>4.4. Structural Representation</vt:lpstr>
      <vt:lpstr>4.4. Structural Representation</vt:lpstr>
      <vt:lpstr>4.4. Structural Representation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Knowledge representation</dc:title>
  <dc:creator>Mita</dc:creator>
  <cp:lastModifiedBy>Mita</cp:lastModifiedBy>
  <cp:revision>46</cp:revision>
  <dcterms:created xsi:type="dcterms:W3CDTF">2012-03-17T13:29:19Z</dcterms:created>
  <dcterms:modified xsi:type="dcterms:W3CDTF">2012-03-18T15:23:22Z</dcterms:modified>
</cp:coreProperties>
</file>