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57" r:id="rId4"/>
    <p:sldId id="268" r:id="rId5"/>
    <p:sldId id="267" r:id="rId6"/>
    <p:sldId id="264" r:id="rId7"/>
    <p:sldId id="258" r:id="rId8"/>
    <p:sldId id="265" r:id="rId9"/>
    <p:sldId id="266" r:id="rId10"/>
    <p:sldId id="272" r:id="rId11"/>
    <p:sldId id="259" r:id="rId12"/>
    <p:sldId id="269" r:id="rId13"/>
    <p:sldId id="273" r:id="rId14"/>
    <p:sldId id="270" r:id="rId15"/>
    <p:sldId id="260" r:id="rId16"/>
    <p:sldId id="275" r:id="rId17"/>
    <p:sldId id="274" r:id="rId18"/>
    <p:sldId id="261" r:id="rId19"/>
    <p:sldId id="262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vijetli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091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802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5991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0267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9500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1694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9969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3680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967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9449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8592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839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119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762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1769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603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05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72D1B-0306-40DA-8FC4-57D94DF970DA}" type="datetimeFigureOut">
              <a:rPr lang="hr-HR" smtClean="0"/>
              <a:t>16.5.2019.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F1D18-8C2A-499A-990C-34FBCF84B59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3190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62967F-5803-44AE-AB7A-9C06EB5A0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08960" y="1122363"/>
            <a:ext cx="7559039" cy="3027360"/>
          </a:xfrm>
        </p:spPr>
        <p:txBody>
          <a:bodyPr>
            <a:normAutofit/>
          </a:bodyPr>
          <a:lstStyle/>
          <a:p>
            <a:r>
              <a:rPr lang="hr-HR" sz="5400"/>
              <a:t>POVRAT IZBRISANIH DATOTEKA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5A6C921-EE4E-43C5-AD7E-D1F218696E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8010" y="4149724"/>
            <a:ext cx="7539989" cy="1108075"/>
          </a:xfrm>
        </p:spPr>
        <p:txBody>
          <a:bodyPr>
            <a:normAutofit/>
          </a:bodyPr>
          <a:lstStyle/>
          <a:p>
            <a:endParaRPr lang="hr-HR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72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14400"/>
            <a:ext cx="9905999" cy="4876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Metoda povrata datoteka</a:t>
            </a:r>
          </a:p>
          <a:p>
            <a:r>
              <a:rPr lang="hr-HR" dirty="0"/>
              <a:t>Prvo se skeniraju svi zapisi direktorija datotečnog sustava i sastavlja se lista zapisa s oznakom za brisanje (0xE5)</a:t>
            </a:r>
          </a:p>
          <a:p>
            <a:r>
              <a:rPr lang="hr-HR" dirty="0"/>
              <a:t>Nakon toga se prvi znak imena datoteke vrati u originalno stanje</a:t>
            </a:r>
          </a:p>
          <a:p>
            <a:r>
              <a:rPr lang="hr-HR" dirty="0"/>
              <a:t>Lanac klastera se vraća u FAT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4528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922D90-3404-4901-9B40-42F1C25E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hr-HR" dirty="0" err="1"/>
              <a:t>ntfs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ED143F-D392-48C1-B959-A86B4AB0E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/>
          </a:bodyPr>
          <a:lstStyle/>
          <a:p>
            <a:r>
              <a:rPr lang="hr-HR" dirty="0"/>
              <a:t>Zadani datotečni sustav Microsoft operacijskih sustava</a:t>
            </a:r>
          </a:p>
          <a:p>
            <a:r>
              <a:rPr lang="hr-HR" dirty="0"/>
              <a:t>Koristi dnevnik (</a:t>
            </a:r>
            <a:r>
              <a:rPr lang="hr-HR" dirty="0" err="1"/>
              <a:t>journaling</a:t>
            </a:r>
            <a:r>
              <a:rPr lang="hr-H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99901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671280"/>
            <a:ext cx="9905999" cy="850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Struktura</a:t>
            </a:r>
          </a:p>
        </p:txBody>
      </p:sp>
      <p:graphicFrame>
        <p:nvGraphicFramePr>
          <p:cNvPr id="8" name="Tablica 7">
            <a:extLst>
              <a:ext uri="{FF2B5EF4-FFF2-40B4-BE49-F238E27FC236}">
                <a16:creationId xmlns:a16="http://schemas.microsoft.com/office/drawing/2014/main" id="{E7A93498-4511-4CF4-AAA0-CED250D7E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974483"/>
              </p:ext>
            </p:extLst>
          </p:nvPr>
        </p:nvGraphicFramePr>
        <p:xfrm>
          <a:off x="2305975" y="1835458"/>
          <a:ext cx="5225716" cy="31870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25716">
                  <a:extLst>
                    <a:ext uri="{9D8B030D-6E8A-4147-A177-3AD203B41FA5}">
                      <a16:colId xmlns:a16="http://schemas.microsoft.com/office/drawing/2014/main" val="2087264878"/>
                    </a:ext>
                  </a:extLst>
                </a:gridCol>
              </a:tblGrid>
              <a:tr h="79677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Master </a:t>
                      </a:r>
                      <a:r>
                        <a:rPr lang="hr-HR" dirty="0" err="1"/>
                        <a:t>Boot</a:t>
                      </a:r>
                      <a:r>
                        <a:rPr lang="hr-HR" dirty="0"/>
                        <a:t> </a:t>
                      </a:r>
                      <a:r>
                        <a:rPr lang="hr-HR" dirty="0" err="1"/>
                        <a:t>Record</a:t>
                      </a:r>
                      <a:endParaRPr lang="hr-HR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666318"/>
                  </a:ext>
                </a:extLst>
              </a:tr>
              <a:tr h="79677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Master File Table $MFT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096524"/>
                  </a:ext>
                </a:extLst>
              </a:tr>
              <a:tr h="79677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File System Data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641165"/>
                  </a:ext>
                </a:extLst>
              </a:tr>
              <a:tr h="796771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$MFT </a:t>
                      </a:r>
                      <a:r>
                        <a:rPr lang="hr-HR" dirty="0" err="1"/>
                        <a:t>Copy</a:t>
                      </a:r>
                      <a:endParaRPr lang="hr-HR" dirty="0"/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497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0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42737"/>
            <a:ext cx="9905999" cy="4748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Pisanje datoteka</a:t>
            </a:r>
          </a:p>
          <a:p>
            <a:r>
              <a:rPr lang="hr-HR" dirty="0"/>
              <a:t>MFT zapis se alocira za novu datoteku</a:t>
            </a:r>
          </a:p>
          <a:p>
            <a:r>
              <a:rPr lang="hr-HR" dirty="0"/>
              <a:t>Ako je nova datoteka mala, cijelu ju se sprema u $DATA atribut</a:t>
            </a:r>
          </a:p>
          <a:p>
            <a:r>
              <a:rPr lang="hr-HR" dirty="0"/>
              <a:t>Za veću datoteku se alocira prostor izvan MFT zapisa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Brisanje datoteka</a:t>
            </a:r>
          </a:p>
          <a:p>
            <a:r>
              <a:rPr lang="hr-HR" dirty="0"/>
              <a:t>MFT zapis se za izbrisanu datoteku označava kao izbrisan</a:t>
            </a:r>
          </a:p>
          <a:p>
            <a:r>
              <a:rPr lang="hr-HR" dirty="0"/>
              <a:t>$</a:t>
            </a:r>
            <a:r>
              <a:rPr lang="hr-HR" dirty="0" err="1"/>
              <a:t>Bitmap</a:t>
            </a:r>
            <a:r>
              <a:rPr lang="hr-HR" dirty="0"/>
              <a:t> bitovi se postavljaju na 0</a:t>
            </a:r>
          </a:p>
        </p:txBody>
      </p:sp>
    </p:spTree>
    <p:extLst>
      <p:ext uri="{BB962C8B-B14F-4D97-AF65-F5344CB8AC3E}">
        <p14:creationId xmlns:p14="http://schemas.microsoft.com/office/powerpoint/2010/main" val="3180283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577" y="958515"/>
            <a:ext cx="9905999" cy="4940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Metoda povrata datoteka</a:t>
            </a:r>
          </a:p>
          <a:p>
            <a:r>
              <a:rPr lang="hr-HR" dirty="0"/>
              <a:t>Analiziraju se liste zapisa sa oznakom brisanja</a:t>
            </a:r>
          </a:p>
          <a:p>
            <a:r>
              <a:rPr lang="hr-HR" dirty="0"/>
              <a:t>Analiziraju se $DATA atributi tih zapisa </a:t>
            </a:r>
          </a:p>
          <a:p>
            <a:r>
              <a:rPr lang="hr-HR" dirty="0"/>
              <a:t>Provjerava se $</a:t>
            </a:r>
            <a:r>
              <a:rPr lang="hr-HR" dirty="0" err="1"/>
              <a:t>Bitmap</a:t>
            </a:r>
            <a:r>
              <a:rPr lang="hr-HR" dirty="0"/>
              <a:t> zapis</a:t>
            </a:r>
          </a:p>
          <a:p>
            <a:r>
              <a:rPr lang="hr-HR" dirty="0"/>
              <a:t>Skenira se MFT</a:t>
            </a:r>
          </a:p>
          <a:p>
            <a:r>
              <a:rPr lang="hr-HR" dirty="0"/>
              <a:t>Traže se informacije o imenu datoteke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27267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0DDD9F-206D-4870-9A93-E41FA40FB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hr-HR" dirty="0" err="1"/>
              <a:t>ext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1FC810-06D5-4183-A054-60046A60F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/>
          </a:bodyPr>
          <a:lstStyle/>
          <a:p>
            <a:r>
              <a:rPr lang="hr-HR" dirty="0" err="1"/>
              <a:t>Extended</a:t>
            </a:r>
            <a:r>
              <a:rPr lang="hr-HR" dirty="0"/>
              <a:t> file system (</a:t>
            </a:r>
            <a:r>
              <a:rPr lang="hr-HR" dirty="0" err="1"/>
              <a:t>Ext</a:t>
            </a:r>
            <a:r>
              <a:rPr lang="hr-HR" dirty="0"/>
              <a:t>) bio je uveden 1992. godine </a:t>
            </a:r>
          </a:p>
          <a:p>
            <a:r>
              <a:rPr lang="hr-HR" dirty="0"/>
              <a:t>Napravljen je specifično za Linux</a:t>
            </a:r>
          </a:p>
          <a:p>
            <a:r>
              <a:rPr lang="hr-HR" dirty="0"/>
              <a:t>Ostale inačice </a:t>
            </a:r>
            <a:r>
              <a:rPr lang="hr-HR" dirty="0" err="1"/>
              <a:t>Ext</a:t>
            </a:r>
            <a:r>
              <a:rPr lang="hr-HR" dirty="0"/>
              <a:t> sustava su: Ext2, Ext3 i Ext4</a:t>
            </a:r>
          </a:p>
        </p:txBody>
      </p:sp>
    </p:spTree>
    <p:extLst>
      <p:ext uri="{BB962C8B-B14F-4D97-AF65-F5344CB8AC3E}">
        <p14:creationId xmlns:p14="http://schemas.microsoft.com/office/powerpoint/2010/main" val="571413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10653"/>
            <a:ext cx="9905999" cy="4780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Struktura</a:t>
            </a:r>
          </a:p>
        </p:txBody>
      </p:sp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78E83C3D-6D40-4F00-9B6E-665185E6E9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572482"/>
              </p:ext>
            </p:extLst>
          </p:nvPr>
        </p:nvGraphicFramePr>
        <p:xfrm>
          <a:off x="736847" y="2545283"/>
          <a:ext cx="10910655" cy="20267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11392">
                  <a:extLst>
                    <a:ext uri="{9D8B030D-6E8A-4147-A177-3AD203B41FA5}">
                      <a16:colId xmlns:a16="http://schemas.microsoft.com/office/drawing/2014/main" val="2953288356"/>
                    </a:ext>
                  </a:extLst>
                </a:gridCol>
                <a:gridCol w="1211392">
                  <a:extLst>
                    <a:ext uri="{9D8B030D-6E8A-4147-A177-3AD203B41FA5}">
                      <a16:colId xmlns:a16="http://schemas.microsoft.com/office/drawing/2014/main" val="2086135361"/>
                    </a:ext>
                  </a:extLst>
                </a:gridCol>
                <a:gridCol w="1212553">
                  <a:extLst>
                    <a:ext uri="{9D8B030D-6E8A-4147-A177-3AD203B41FA5}">
                      <a16:colId xmlns:a16="http://schemas.microsoft.com/office/drawing/2014/main" val="1651909540"/>
                    </a:ext>
                  </a:extLst>
                </a:gridCol>
                <a:gridCol w="1212553">
                  <a:extLst>
                    <a:ext uri="{9D8B030D-6E8A-4147-A177-3AD203B41FA5}">
                      <a16:colId xmlns:a16="http://schemas.microsoft.com/office/drawing/2014/main" val="2757116428"/>
                    </a:ext>
                  </a:extLst>
                </a:gridCol>
                <a:gridCol w="1212553">
                  <a:extLst>
                    <a:ext uri="{9D8B030D-6E8A-4147-A177-3AD203B41FA5}">
                      <a16:colId xmlns:a16="http://schemas.microsoft.com/office/drawing/2014/main" val="3295214931"/>
                    </a:ext>
                  </a:extLst>
                </a:gridCol>
                <a:gridCol w="1212553">
                  <a:extLst>
                    <a:ext uri="{9D8B030D-6E8A-4147-A177-3AD203B41FA5}">
                      <a16:colId xmlns:a16="http://schemas.microsoft.com/office/drawing/2014/main" val="2107660103"/>
                    </a:ext>
                  </a:extLst>
                </a:gridCol>
                <a:gridCol w="1212553">
                  <a:extLst>
                    <a:ext uri="{9D8B030D-6E8A-4147-A177-3AD203B41FA5}">
                      <a16:colId xmlns:a16="http://schemas.microsoft.com/office/drawing/2014/main" val="2255096678"/>
                    </a:ext>
                  </a:extLst>
                </a:gridCol>
                <a:gridCol w="1212553">
                  <a:extLst>
                    <a:ext uri="{9D8B030D-6E8A-4147-A177-3AD203B41FA5}">
                      <a16:colId xmlns:a16="http://schemas.microsoft.com/office/drawing/2014/main" val="3405709896"/>
                    </a:ext>
                  </a:extLst>
                </a:gridCol>
                <a:gridCol w="1212553">
                  <a:extLst>
                    <a:ext uri="{9D8B030D-6E8A-4147-A177-3AD203B41FA5}">
                      <a16:colId xmlns:a16="http://schemas.microsoft.com/office/drawing/2014/main" val="2163866198"/>
                    </a:ext>
                  </a:extLst>
                </a:gridCol>
              </a:tblGrid>
              <a:tr h="202671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 err="1">
                          <a:effectLst/>
                        </a:rPr>
                        <a:t>Boot</a:t>
                      </a:r>
                      <a:r>
                        <a:rPr lang="hr-HR" sz="2000" dirty="0">
                          <a:effectLst/>
                        </a:rPr>
                        <a:t> blok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 err="1">
                          <a:effectLst/>
                        </a:rPr>
                        <a:t>Superblok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Opisnici grupa (GDT)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Bitovna mapa blokova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Mapa indeksnih čvorova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Tablica indeksnih čvorova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Blokovi podataka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…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000" dirty="0">
                          <a:effectLst/>
                        </a:rPr>
                        <a:t>N-ta grupa blokova</a:t>
                      </a:r>
                      <a:endParaRPr lang="hr-HR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6128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0128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08D5E9-7ED5-4513-A8BD-20212FBF1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HFS+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Appleov</a:t>
            </a:r>
            <a:r>
              <a:rPr lang="hr-HR" dirty="0"/>
              <a:t> datotečni sustav koji se prvi put pojavio 1998. godine</a:t>
            </a:r>
          </a:p>
          <a:p>
            <a:r>
              <a:rPr lang="hr-HR" dirty="0"/>
              <a:t>Prethodnik mu je HFS, a naslijedio ga je APFS</a:t>
            </a:r>
          </a:p>
        </p:txBody>
      </p:sp>
    </p:spTree>
    <p:extLst>
      <p:ext uri="{BB962C8B-B14F-4D97-AF65-F5344CB8AC3E}">
        <p14:creationId xmlns:p14="http://schemas.microsoft.com/office/powerpoint/2010/main" val="1026938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49FF0864-48B6-4ABC-BE1C-17AC685BB3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401904"/>
              </p:ext>
            </p:extLst>
          </p:nvPr>
        </p:nvGraphicFramePr>
        <p:xfrm>
          <a:off x="3570002" y="1039440"/>
          <a:ext cx="4448559" cy="51578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8559">
                  <a:extLst>
                    <a:ext uri="{9D8B030D-6E8A-4147-A177-3AD203B41FA5}">
                      <a16:colId xmlns:a16="http://schemas.microsoft.com/office/drawing/2014/main" val="2650873838"/>
                    </a:ext>
                  </a:extLst>
                </a:gridCol>
              </a:tblGrid>
              <a:tr h="462228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Rezervirano (1024 bajtova)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4372802"/>
                  </a:ext>
                </a:extLst>
              </a:tr>
              <a:tr h="462228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Zaglavlje jedinice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7005690"/>
                  </a:ext>
                </a:extLst>
              </a:tr>
              <a:tr h="462228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Alokacijska datoteka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708703"/>
                  </a:ext>
                </a:extLst>
              </a:tr>
              <a:tr h="462228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/>
                        <a:t>Extents</a:t>
                      </a:r>
                      <a:r>
                        <a:rPr lang="hr-HR" sz="2400" dirty="0"/>
                        <a:t> </a:t>
                      </a:r>
                      <a:r>
                        <a:rPr lang="hr-HR" sz="2400" dirty="0" err="1"/>
                        <a:t>Overflow</a:t>
                      </a:r>
                      <a:r>
                        <a:rPr lang="hr-HR" sz="2400" dirty="0"/>
                        <a:t> datoteka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8406616"/>
                  </a:ext>
                </a:extLst>
              </a:tr>
              <a:tr h="462228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Katalog datoteka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3814007"/>
                  </a:ext>
                </a:extLst>
              </a:tr>
              <a:tr h="462228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Datoteka atributa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7753437"/>
                  </a:ext>
                </a:extLst>
              </a:tr>
              <a:tr h="450745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err="1"/>
                        <a:t>Startup</a:t>
                      </a:r>
                      <a:r>
                        <a:rPr lang="hr-HR" sz="2400" dirty="0"/>
                        <a:t> datoteka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3535907"/>
                  </a:ext>
                </a:extLst>
              </a:tr>
              <a:tr h="1002840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/>
                        <a:t>Nekorišten prostor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2921588"/>
                  </a:ext>
                </a:extLst>
              </a:tr>
              <a:tr h="462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/>
                        <a:t>Alternativno zaglavlje jedinice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13238159"/>
                  </a:ext>
                </a:extLst>
              </a:tr>
              <a:tr h="462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/>
                        <a:t>Rezervirano (512 bajtova)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1310844"/>
                  </a:ext>
                </a:extLst>
              </a:tr>
            </a:tbl>
          </a:graphicData>
        </a:graphic>
      </p:graphicFrame>
      <p:sp>
        <p:nvSpPr>
          <p:cNvPr id="5" name="TekstniOkvir 4">
            <a:extLst>
              <a:ext uri="{FF2B5EF4-FFF2-40B4-BE49-F238E27FC236}">
                <a16:creationId xmlns:a16="http://schemas.microsoft.com/office/drawing/2014/main" id="{C19EDFC1-56C7-43B8-B299-75254D344274}"/>
              </a:ext>
            </a:extLst>
          </p:cNvPr>
          <p:cNvSpPr txBox="1"/>
          <p:nvPr/>
        </p:nvSpPr>
        <p:spPr>
          <a:xfrm>
            <a:off x="1056443" y="918558"/>
            <a:ext cx="4057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Struktura</a:t>
            </a:r>
          </a:p>
        </p:txBody>
      </p:sp>
    </p:spTree>
    <p:extLst>
      <p:ext uri="{BB962C8B-B14F-4D97-AF65-F5344CB8AC3E}">
        <p14:creationId xmlns:p14="http://schemas.microsoft.com/office/powerpoint/2010/main" val="4211970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08D5E9-7ED5-4513-A8BD-20212FBF1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Alati za povrat izbrisanih datoteka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Recuva</a:t>
            </a:r>
            <a:r>
              <a:rPr lang="hr-HR" dirty="0"/>
              <a:t> (Windows)</a:t>
            </a:r>
          </a:p>
          <a:p>
            <a:r>
              <a:rPr lang="hr-HR" dirty="0" err="1"/>
              <a:t>TestDisk</a:t>
            </a:r>
            <a:r>
              <a:rPr lang="hr-HR" dirty="0"/>
              <a:t> (Windows/Mac/Linux)</a:t>
            </a:r>
          </a:p>
          <a:p>
            <a:r>
              <a:rPr lang="hr-HR" dirty="0" err="1"/>
              <a:t>PhotoRec</a:t>
            </a:r>
            <a:r>
              <a:rPr lang="hr-HR" dirty="0"/>
              <a:t> (Windows/Mac/Linux)</a:t>
            </a:r>
          </a:p>
          <a:p>
            <a:r>
              <a:rPr lang="hr-HR" dirty="0"/>
              <a:t>NTFS Data </a:t>
            </a:r>
            <a:r>
              <a:rPr lang="hr-HR" dirty="0" err="1"/>
              <a:t>Recovery</a:t>
            </a:r>
            <a:r>
              <a:rPr lang="hr-HR" dirty="0"/>
              <a:t> </a:t>
            </a:r>
            <a:r>
              <a:rPr lang="hr-HR" dirty="0" err="1"/>
              <a:t>Toolkit</a:t>
            </a:r>
            <a:r>
              <a:rPr lang="hr-HR" dirty="0"/>
              <a:t> (Windows)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323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08D5E9-7ED5-4513-A8BD-20212FBF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hr-HR" dirty="0"/>
              <a:t>Povrat datoteka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/>
          </a:bodyPr>
          <a:lstStyle/>
          <a:p>
            <a:r>
              <a:rPr lang="hr-HR" dirty="0"/>
              <a:t>Proces spašavanja datoteka s nosača podataka (HDD, SSD, USB, CD, DVD…)</a:t>
            </a:r>
          </a:p>
          <a:p>
            <a:r>
              <a:rPr lang="hr-HR" dirty="0"/>
              <a:t>Potreban u slučaju fizičkog i logičkog oštećenja te nepravilnog rukovanja podacima</a:t>
            </a:r>
          </a:p>
          <a:p>
            <a:r>
              <a:rPr lang="hr-HR" dirty="0"/>
              <a:t>Metode povrata razlikuju se u ovisnosti o datotečnom sustavu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579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08D5E9-7ED5-4513-A8BD-20212FBF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618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F94374-6A84-4A98-A0F0-A8F2E8066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hr-HR" dirty="0"/>
              <a:t>Pohrana datoteka na disku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D757EE-1B7B-435F-8AE1-414F38D34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/>
          </a:bodyPr>
          <a:lstStyle/>
          <a:p>
            <a:r>
              <a:rPr lang="hr-HR" dirty="0"/>
              <a:t>Operacijski sustavi dijele tvrdi disk na particije (logičke diskove)</a:t>
            </a:r>
          </a:p>
          <a:p>
            <a:r>
              <a:rPr lang="hr-HR" dirty="0"/>
              <a:t>Svaka particija ima svoj datotečni sustav</a:t>
            </a:r>
          </a:p>
        </p:txBody>
      </p:sp>
    </p:spTree>
    <p:extLst>
      <p:ext uri="{BB962C8B-B14F-4D97-AF65-F5344CB8AC3E}">
        <p14:creationId xmlns:p14="http://schemas.microsoft.com/office/powerpoint/2010/main" val="371255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090863"/>
            <a:ext cx="9905999" cy="2470484"/>
          </a:xfrm>
        </p:spPr>
        <p:txBody>
          <a:bodyPr>
            <a:normAutofit/>
          </a:bodyPr>
          <a:lstStyle/>
          <a:p>
            <a:r>
              <a:rPr lang="hr-HR" dirty="0"/>
              <a:t>Struktura tvrdog diska</a:t>
            </a:r>
          </a:p>
          <a:p>
            <a:pPr marL="0" indent="0">
              <a:buNone/>
            </a:pPr>
            <a:r>
              <a:rPr lang="hr-HR" dirty="0"/>
              <a:t>-particija se dijeli na 2 dijela: informacije o disku i sadržaj datoteke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68CA08F-CE85-49A1-A676-06C38EF52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75" y="3219322"/>
            <a:ext cx="10334271" cy="118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304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82316"/>
            <a:ext cx="9905999" cy="4908885"/>
          </a:xfrm>
        </p:spPr>
        <p:txBody>
          <a:bodyPr>
            <a:normAutofit/>
          </a:bodyPr>
          <a:lstStyle/>
          <a:p>
            <a:r>
              <a:rPr lang="hr-HR" dirty="0"/>
              <a:t>Struktura logičkog diska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A61BB226-465A-4F41-B596-0BC53BBEA4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05959"/>
              </p:ext>
            </p:extLst>
          </p:nvPr>
        </p:nvGraphicFramePr>
        <p:xfrm>
          <a:off x="344087" y="2440404"/>
          <a:ext cx="11503826" cy="2304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Document" r:id="rId3" imgW="5760597" imgH="1153965" progId="Word.Document.12">
                  <p:embed/>
                </p:oleObj>
              </mc:Choice>
              <mc:Fallback>
                <p:oleObj name="Document" r:id="rId3" imgW="5760597" imgH="11539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087" y="2440404"/>
                        <a:ext cx="11503826" cy="23045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702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08D5E9-7ED5-4513-A8BD-20212FBF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hr-HR" dirty="0"/>
              <a:t>DATOTEČNI SUSTAV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/>
          </a:bodyPr>
          <a:lstStyle/>
          <a:p>
            <a:r>
              <a:rPr lang="hr-HR" dirty="0"/>
              <a:t>Sastavni dio operacijskog sustava</a:t>
            </a:r>
          </a:p>
          <a:p>
            <a:r>
              <a:rPr lang="hr-HR" dirty="0"/>
              <a:t>Organizira i upravlja datotekama te prati različita svojstva poput imena datoteke, datuma stvaranja, veličine…</a:t>
            </a:r>
          </a:p>
          <a:p>
            <a:r>
              <a:rPr lang="hr-HR" dirty="0"/>
              <a:t>FAT, NTFS, </a:t>
            </a:r>
            <a:r>
              <a:rPr lang="hr-HR" dirty="0" err="1"/>
              <a:t>Ext</a:t>
            </a:r>
            <a:r>
              <a:rPr lang="hr-HR" dirty="0"/>
              <a:t>, HFS+</a:t>
            </a:r>
          </a:p>
        </p:txBody>
      </p:sp>
    </p:spTree>
    <p:extLst>
      <p:ext uri="{BB962C8B-B14F-4D97-AF65-F5344CB8AC3E}">
        <p14:creationId xmlns:p14="http://schemas.microsoft.com/office/powerpoint/2010/main" val="896294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80453F-6AC4-443E-8805-B764D9284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hr-HR" dirty="0"/>
              <a:t>FAT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713B2D4-210A-4A4B-A8E9-120185E28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370" y="2249487"/>
            <a:ext cx="9905999" cy="3541714"/>
          </a:xfrm>
        </p:spPr>
        <p:txBody>
          <a:bodyPr>
            <a:normAutofit/>
          </a:bodyPr>
          <a:lstStyle/>
          <a:p>
            <a:r>
              <a:rPr lang="hr-HR" dirty="0"/>
              <a:t>Inačice: FAT12, FAT16, FAT32, </a:t>
            </a:r>
            <a:r>
              <a:rPr lang="hr-HR" dirty="0" err="1"/>
              <a:t>exFAT</a:t>
            </a:r>
            <a:endParaRPr lang="hr-HR" dirty="0"/>
          </a:p>
          <a:p>
            <a:r>
              <a:rPr lang="hr-HR" dirty="0"/>
              <a:t>Nastao je 1977. i koristio se na </a:t>
            </a:r>
            <a:r>
              <a:rPr lang="hr-HR" dirty="0" err="1"/>
              <a:t>floppy</a:t>
            </a:r>
            <a:r>
              <a:rPr lang="hr-HR" dirty="0"/>
              <a:t> diskovima i tvrdim diskovima</a:t>
            </a:r>
          </a:p>
          <a:p>
            <a:r>
              <a:rPr lang="hr-HR" dirty="0"/>
              <a:t>S vremenom ga je na Windowsima zamijenio NTFS</a:t>
            </a:r>
          </a:p>
          <a:p>
            <a:r>
              <a:rPr lang="hr-HR" dirty="0"/>
              <a:t>Danas se koristi na mobilnim i </a:t>
            </a:r>
            <a:r>
              <a:rPr lang="hr-HR" dirty="0" err="1"/>
              <a:t>embedded</a:t>
            </a:r>
            <a:r>
              <a:rPr lang="hr-HR" dirty="0"/>
              <a:t> uređajima te memorijskim karticama i USB uređajima</a:t>
            </a:r>
          </a:p>
        </p:txBody>
      </p:sp>
    </p:spTree>
    <p:extLst>
      <p:ext uri="{BB962C8B-B14F-4D97-AF65-F5344CB8AC3E}">
        <p14:creationId xmlns:p14="http://schemas.microsoft.com/office/powerpoint/2010/main" val="21421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82316"/>
            <a:ext cx="9905999" cy="4908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dirty="0"/>
              <a:t>Struktura</a:t>
            </a:r>
          </a:p>
          <a:p>
            <a:r>
              <a:rPr lang="hr-HR" dirty="0"/>
              <a:t>Podijeljen je na 3 dijela: rezervirano područje , FAT tablicu i područje podataka</a:t>
            </a:r>
          </a:p>
          <a:p>
            <a:r>
              <a:rPr lang="hr-HR" dirty="0"/>
              <a:t>Tablica direktorija sadrži zapise o svakoj datoteci ili podmapi</a:t>
            </a:r>
          </a:p>
          <a:p>
            <a:r>
              <a:rPr lang="hr-HR" dirty="0"/>
              <a:t>FAT područje sadrži indeksirane zapise za svaki blok podataka</a:t>
            </a: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73FF1E52-0D18-4939-BF0B-522EB081FA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46738"/>
              </p:ext>
            </p:extLst>
          </p:nvPr>
        </p:nvGraphicFramePr>
        <p:xfrm>
          <a:off x="1670715" y="4238557"/>
          <a:ext cx="8158579" cy="11990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95656">
                  <a:extLst>
                    <a:ext uri="{9D8B030D-6E8A-4147-A177-3AD203B41FA5}">
                      <a16:colId xmlns:a16="http://schemas.microsoft.com/office/drawing/2014/main" val="3123214568"/>
                    </a:ext>
                  </a:extLst>
                </a:gridCol>
                <a:gridCol w="1995656">
                  <a:extLst>
                    <a:ext uri="{9D8B030D-6E8A-4147-A177-3AD203B41FA5}">
                      <a16:colId xmlns:a16="http://schemas.microsoft.com/office/drawing/2014/main" val="1180053643"/>
                    </a:ext>
                  </a:extLst>
                </a:gridCol>
                <a:gridCol w="1995656">
                  <a:extLst>
                    <a:ext uri="{9D8B030D-6E8A-4147-A177-3AD203B41FA5}">
                      <a16:colId xmlns:a16="http://schemas.microsoft.com/office/drawing/2014/main" val="1058904117"/>
                    </a:ext>
                  </a:extLst>
                </a:gridCol>
                <a:gridCol w="2171611">
                  <a:extLst>
                    <a:ext uri="{9D8B030D-6E8A-4147-A177-3AD203B41FA5}">
                      <a16:colId xmlns:a16="http://schemas.microsoft.com/office/drawing/2014/main" val="2520728625"/>
                    </a:ext>
                  </a:extLst>
                </a:gridCol>
              </a:tblGrid>
              <a:tr h="119909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 err="1">
                          <a:effectLst/>
                        </a:rPr>
                        <a:t>Boot</a:t>
                      </a:r>
                      <a:r>
                        <a:rPr lang="hr-HR" sz="2400" dirty="0">
                          <a:effectLst/>
                        </a:rPr>
                        <a:t> sektor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FAT tablica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Korijenski direktorij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400" dirty="0">
                          <a:effectLst/>
                        </a:rPr>
                        <a:t>Područje podataka</a:t>
                      </a:r>
                      <a:endParaRPr lang="hr-H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5589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1265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B8950AC-8536-4332-8F38-916278EDA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882316"/>
            <a:ext cx="9905999" cy="4908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Pisanje datoteka</a:t>
            </a:r>
          </a:p>
          <a:p>
            <a:r>
              <a:rPr lang="hr-HR" dirty="0"/>
              <a:t>Određen broj klastera se dodjeljuje datoteci te oni postaju nedostupni ostalim datotekama i mapama</a:t>
            </a:r>
          </a:p>
          <a:p>
            <a:r>
              <a:rPr lang="hr-HR" dirty="0"/>
              <a:t>U FAT tablici se stvara lanac klastera koji su dodijeljeni datoteci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Brisanje datoteka</a:t>
            </a:r>
          </a:p>
          <a:p>
            <a:r>
              <a:rPr lang="hr-HR" dirty="0"/>
              <a:t>Prvi znak imena datoteke u DIR-u se postavlja na znak 0xE5 i briše se FAT lanac klastera </a:t>
            </a:r>
          </a:p>
        </p:txBody>
      </p:sp>
    </p:spTree>
    <p:extLst>
      <p:ext uri="{BB962C8B-B14F-4D97-AF65-F5344CB8AC3E}">
        <p14:creationId xmlns:p14="http://schemas.microsoft.com/office/powerpoint/2010/main" val="1094155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Kružnica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Kružn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užnica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1757</TotalTime>
  <Words>531</Words>
  <Application>Microsoft Office PowerPoint</Application>
  <PresentationFormat>Široki zaslon</PresentationFormat>
  <Paragraphs>93</Paragraphs>
  <Slides>20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Tw Cen MT</vt:lpstr>
      <vt:lpstr>Kružnica</vt:lpstr>
      <vt:lpstr>Document</vt:lpstr>
      <vt:lpstr>POVRAT IZBRISANIH DATOTEKA</vt:lpstr>
      <vt:lpstr>Povrat datoteka</vt:lpstr>
      <vt:lpstr>Pohrana datoteka na disku</vt:lpstr>
      <vt:lpstr>PowerPoint prezentacija</vt:lpstr>
      <vt:lpstr>PowerPoint prezentacija</vt:lpstr>
      <vt:lpstr>DATOTEČNI SUSTAV</vt:lpstr>
      <vt:lpstr>FAT</vt:lpstr>
      <vt:lpstr>PowerPoint prezentacija</vt:lpstr>
      <vt:lpstr>PowerPoint prezentacija</vt:lpstr>
      <vt:lpstr>PowerPoint prezentacija</vt:lpstr>
      <vt:lpstr>ntfs</vt:lpstr>
      <vt:lpstr>PowerPoint prezentacija</vt:lpstr>
      <vt:lpstr>PowerPoint prezentacija</vt:lpstr>
      <vt:lpstr>PowerPoint prezentacija</vt:lpstr>
      <vt:lpstr>ext</vt:lpstr>
      <vt:lpstr>PowerPoint prezentacija</vt:lpstr>
      <vt:lpstr>HFS+</vt:lpstr>
      <vt:lpstr>PowerPoint prezentacija</vt:lpstr>
      <vt:lpstr>Alati za povrat izbrisanih datoteka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POVRAT IZBRISANIH DATOTEKA</dc:title>
  <dc:creator>Marija Vučemilo</dc:creator>
  <cp:lastModifiedBy>Marija Vučemilo</cp:lastModifiedBy>
  <cp:revision>98</cp:revision>
  <dcterms:created xsi:type="dcterms:W3CDTF">2019-05-13T16:11:54Z</dcterms:created>
  <dcterms:modified xsi:type="dcterms:W3CDTF">2019-05-16T21:41:25Z</dcterms:modified>
</cp:coreProperties>
</file>