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63" r:id="rId3"/>
    <p:sldId id="257" r:id="rId4"/>
    <p:sldId id="268" r:id="rId5"/>
    <p:sldId id="267" r:id="rId6"/>
    <p:sldId id="264" r:id="rId7"/>
    <p:sldId id="258" r:id="rId8"/>
    <p:sldId id="265" r:id="rId9"/>
    <p:sldId id="266" r:id="rId10"/>
    <p:sldId id="272" r:id="rId11"/>
    <p:sldId id="259" r:id="rId12"/>
    <p:sldId id="269" r:id="rId13"/>
    <p:sldId id="273" r:id="rId14"/>
    <p:sldId id="270" r:id="rId15"/>
    <p:sldId id="260" r:id="rId16"/>
    <p:sldId id="275" r:id="rId17"/>
    <p:sldId id="274" r:id="rId18"/>
    <p:sldId id="261" r:id="rId19"/>
    <p:sldId id="262" r:id="rId20"/>
    <p:sldId id="271" r:id="rId2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ila, bez rešetk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Bez stila, s rešetkom tablice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Svijetli stil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80915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2880204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 o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059918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5402672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s nazi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295003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1316940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upca sa slika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7899695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23680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19672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8894490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38592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9839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0311961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976232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6617690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486032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5560544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Uredite stilove teksta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B72D1B-0306-40DA-8FC4-57D94DF970DA}" type="datetimeFigureOut">
              <a:rPr lang="hr-HR" smtClean="0"/>
              <a:t>16.5.2019.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DF1D18-8C2A-499A-990C-34FBCF84B59D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13190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  <p:sldLayoutId id="2147483756" r:id="rId12"/>
    <p:sldLayoutId id="2147483757" r:id="rId13"/>
    <p:sldLayoutId id="2147483758" r:id="rId14"/>
    <p:sldLayoutId id="2147483759" r:id="rId15"/>
    <p:sldLayoutId id="2147483760" r:id="rId16"/>
    <p:sldLayoutId id="214748376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e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B62967F-5803-44AE-AB7A-9C06EB5A05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08960" y="1122363"/>
            <a:ext cx="7559039" cy="3027360"/>
          </a:xfrm>
        </p:spPr>
        <p:txBody>
          <a:bodyPr>
            <a:normAutofit/>
          </a:bodyPr>
          <a:lstStyle/>
          <a:p>
            <a:r>
              <a:rPr lang="hr-HR" sz="5400"/>
              <a:t>POVRAT IZBRISANIH DATOTEKA</a:t>
            </a: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5A6C921-EE4E-43C5-AD7E-D1F218696E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28010" y="4149724"/>
            <a:ext cx="7539989" cy="1108075"/>
          </a:xfrm>
        </p:spPr>
        <p:txBody>
          <a:bodyPr>
            <a:normAutofit/>
          </a:bodyPr>
          <a:lstStyle/>
          <a:p>
            <a:endParaRPr lang="hr-HR" sz="24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8724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914400"/>
            <a:ext cx="9905999" cy="487680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Metoda povrata datoteka</a:t>
            </a:r>
          </a:p>
          <a:p>
            <a:r>
              <a:rPr lang="hr-HR" dirty="0"/>
              <a:t>Prvo se skeniraju svi zapisi direktorija datotečnog sustava i sastavlja se lista zapisa s oznakom za brisanje (0xE5)</a:t>
            </a:r>
          </a:p>
          <a:p>
            <a:r>
              <a:rPr lang="hr-HR" dirty="0"/>
              <a:t>Nakon toga se prvi znak imena datoteke vrati u originalno stanje</a:t>
            </a:r>
          </a:p>
          <a:p>
            <a:r>
              <a:rPr lang="hr-HR" dirty="0"/>
              <a:t>Lanac klastera se vraća u FAT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304528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2922D90-3404-4901-9B40-42F1C25E8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hr-HR" dirty="0" err="1"/>
              <a:t>ntfs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BED143F-D392-48C1-B959-A86B4AB0EE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>
            <a:normAutofit/>
          </a:bodyPr>
          <a:lstStyle/>
          <a:p>
            <a:r>
              <a:rPr lang="hr-HR" dirty="0"/>
              <a:t>Zadani datotečni sustav Microsoft operacijskih sustava</a:t>
            </a:r>
          </a:p>
          <a:p>
            <a:r>
              <a:rPr lang="hr-HR" dirty="0"/>
              <a:t>Koristi dnevnik (</a:t>
            </a:r>
            <a:r>
              <a:rPr lang="hr-HR" dirty="0" err="1"/>
              <a:t>journaling</a:t>
            </a:r>
            <a:r>
              <a:rPr lang="hr-HR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9990102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671280"/>
            <a:ext cx="9905999" cy="85023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Struktura</a:t>
            </a:r>
          </a:p>
        </p:txBody>
      </p:sp>
      <p:graphicFrame>
        <p:nvGraphicFramePr>
          <p:cNvPr id="8" name="Tablica 7">
            <a:extLst>
              <a:ext uri="{FF2B5EF4-FFF2-40B4-BE49-F238E27FC236}">
                <a16:creationId xmlns:a16="http://schemas.microsoft.com/office/drawing/2014/main" id="{E7A93498-4511-4CF4-AAA0-CED250D7EE3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6974483"/>
              </p:ext>
            </p:extLst>
          </p:nvPr>
        </p:nvGraphicFramePr>
        <p:xfrm>
          <a:off x="2305975" y="1835458"/>
          <a:ext cx="5225716" cy="318708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225716">
                  <a:extLst>
                    <a:ext uri="{9D8B030D-6E8A-4147-A177-3AD203B41FA5}">
                      <a16:colId xmlns:a16="http://schemas.microsoft.com/office/drawing/2014/main" val="2087264878"/>
                    </a:ext>
                  </a:extLst>
                </a:gridCol>
              </a:tblGrid>
              <a:tr h="796771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Master </a:t>
                      </a:r>
                      <a:r>
                        <a:rPr lang="hr-HR" dirty="0" err="1"/>
                        <a:t>Boot</a:t>
                      </a:r>
                      <a:r>
                        <a:rPr lang="hr-HR" dirty="0"/>
                        <a:t> </a:t>
                      </a:r>
                      <a:r>
                        <a:rPr lang="hr-HR" dirty="0" err="1"/>
                        <a:t>Record</a:t>
                      </a:r>
                      <a:endParaRPr lang="hr-HR" dirty="0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23666318"/>
                  </a:ext>
                </a:extLst>
              </a:tr>
              <a:tr h="796771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Master File Table $MFT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1096524"/>
                  </a:ext>
                </a:extLst>
              </a:tr>
              <a:tr h="796771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File System Data</a:t>
                      </a:r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1641165"/>
                  </a:ext>
                </a:extLst>
              </a:tr>
              <a:tr h="796771">
                <a:tc>
                  <a:txBody>
                    <a:bodyPr/>
                    <a:lstStyle/>
                    <a:p>
                      <a:pPr algn="ctr"/>
                      <a:r>
                        <a:rPr lang="hr-HR" dirty="0"/>
                        <a:t>$MFT </a:t>
                      </a:r>
                      <a:r>
                        <a:rPr lang="hr-HR" dirty="0" err="1"/>
                        <a:t>Copy</a:t>
                      </a:r>
                      <a:endParaRPr lang="hr-HR" dirty="0"/>
                    </a:p>
                  </a:txBody>
                  <a:tcPr anchor="ctr"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734975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77068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42737"/>
            <a:ext cx="9905999" cy="47484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Pisanje datoteka</a:t>
            </a:r>
          </a:p>
          <a:p>
            <a:r>
              <a:rPr lang="hr-HR" dirty="0"/>
              <a:t>MFT zapis se alocira za novu datoteku</a:t>
            </a:r>
          </a:p>
          <a:p>
            <a:r>
              <a:rPr lang="hr-HR" dirty="0"/>
              <a:t>Ako je nova datoteka mala, cijelu ju se sprema u $DATA atribut</a:t>
            </a:r>
          </a:p>
          <a:p>
            <a:r>
              <a:rPr lang="hr-HR" dirty="0"/>
              <a:t>Za veću datoteku se alocira prostor izvan MFT zapisa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Brisanje datoteka</a:t>
            </a:r>
          </a:p>
          <a:p>
            <a:r>
              <a:rPr lang="hr-HR" dirty="0"/>
              <a:t>MFT zapis se za izbrisanu datoteku označava kao izbrisan</a:t>
            </a:r>
          </a:p>
          <a:p>
            <a:r>
              <a:rPr lang="hr-HR" dirty="0"/>
              <a:t>$</a:t>
            </a:r>
            <a:r>
              <a:rPr lang="hr-HR" dirty="0" err="1"/>
              <a:t>Bitmap</a:t>
            </a:r>
            <a:r>
              <a:rPr lang="hr-HR" dirty="0"/>
              <a:t> bitovi se postavljaju na 0</a:t>
            </a:r>
          </a:p>
        </p:txBody>
      </p:sp>
    </p:spTree>
    <p:extLst>
      <p:ext uri="{BB962C8B-B14F-4D97-AF65-F5344CB8AC3E}">
        <p14:creationId xmlns:p14="http://schemas.microsoft.com/office/powerpoint/2010/main" val="31802834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74577" y="958515"/>
            <a:ext cx="9905999" cy="49409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Metoda povrata datoteka</a:t>
            </a:r>
          </a:p>
          <a:p>
            <a:r>
              <a:rPr lang="hr-HR" dirty="0"/>
              <a:t>Analiziraju se liste zapisa sa oznakom brisanja</a:t>
            </a:r>
          </a:p>
          <a:p>
            <a:r>
              <a:rPr lang="hr-HR" dirty="0"/>
              <a:t>Analiziraju se $DATA atributi tih zapisa </a:t>
            </a:r>
          </a:p>
          <a:p>
            <a:r>
              <a:rPr lang="hr-HR" dirty="0"/>
              <a:t>Provjerava se $</a:t>
            </a:r>
            <a:r>
              <a:rPr lang="hr-HR" dirty="0" err="1"/>
              <a:t>Bitmap</a:t>
            </a:r>
            <a:r>
              <a:rPr lang="hr-HR" dirty="0"/>
              <a:t> zapis</a:t>
            </a:r>
          </a:p>
          <a:p>
            <a:r>
              <a:rPr lang="hr-HR" dirty="0"/>
              <a:t>Skenira se MFT</a:t>
            </a:r>
          </a:p>
          <a:p>
            <a:r>
              <a:rPr lang="hr-HR" dirty="0"/>
              <a:t>Traže se informacije o imenu datoteke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2726765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D20DDD9F-206D-4870-9A93-E41FA40FB8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hr-HR" dirty="0" err="1"/>
              <a:t>ext</a:t>
            </a:r>
            <a:endParaRPr lang="hr-HR" dirty="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01FC810-06D5-4183-A054-60046A60F1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>
            <a:normAutofit/>
          </a:bodyPr>
          <a:lstStyle/>
          <a:p>
            <a:r>
              <a:rPr lang="hr-HR" dirty="0" err="1"/>
              <a:t>Extended</a:t>
            </a:r>
            <a:r>
              <a:rPr lang="hr-HR" dirty="0"/>
              <a:t> file system (</a:t>
            </a:r>
            <a:r>
              <a:rPr lang="hr-HR" dirty="0" err="1"/>
              <a:t>Ext</a:t>
            </a:r>
            <a:r>
              <a:rPr lang="hr-HR" dirty="0"/>
              <a:t>) bio je uveden 1992. godine </a:t>
            </a:r>
          </a:p>
          <a:p>
            <a:r>
              <a:rPr lang="hr-HR" dirty="0"/>
              <a:t>Napravljen je specifično za Linux</a:t>
            </a:r>
          </a:p>
          <a:p>
            <a:r>
              <a:rPr lang="hr-HR" dirty="0"/>
              <a:t>Ostale inačice </a:t>
            </a:r>
            <a:r>
              <a:rPr lang="hr-HR" dirty="0" err="1"/>
              <a:t>Ext</a:t>
            </a:r>
            <a:r>
              <a:rPr lang="hr-HR" dirty="0"/>
              <a:t> sustava su: Ext2, Ext3 i Ext4</a:t>
            </a:r>
          </a:p>
        </p:txBody>
      </p:sp>
    </p:spTree>
    <p:extLst>
      <p:ext uri="{BB962C8B-B14F-4D97-AF65-F5344CB8AC3E}">
        <p14:creationId xmlns:p14="http://schemas.microsoft.com/office/powerpoint/2010/main" val="57141341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10653"/>
            <a:ext cx="9905999" cy="478054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Struktura</a:t>
            </a:r>
          </a:p>
        </p:txBody>
      </p:sp>
      <p:graphicFrame>
        <p:nvGraphicFramePr>
          <p:cNvPr id="6" name="Tablica 5">
            <a:extLst>
              <a:ext uri="{FF2B5EF4-FFF2-40B4-BE49-F238E27FC236}">
                <a16:creationId xmlns:a16="http://schemas.microsoft.com/office/drawing/2014/main" id="{78E83C3D-6D40-4F00-9B6E-665185E6E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0572482"/>
              </p:ext>
            </p:extLst>
          </p:nvPr>
        </p:nvGraphicFramePr>
        <p:xfrm>
          <a:off x="736847" y="2545283"/>
          <a:ext cx="10910655" cy="2026718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211392">
                  <a:extLst>
                    <a:ext uri="{9D8B030D-6E8A-4147-A177-3AD203B41FA5}">
                      <a16:colId xmlns:a16="http://schemas.microsoft.com/office/drawing/2014/main" val="2953288356"/>
                    </a:ext>
                  </a:extLst>
                </a:gridCol>
                <a:gridCol w="1211392">
                  <a:extLst>
                    <a:ext uri="{9D8B030D-6E8A-4147-A177-3AD203B41FA5}">
                      <a16:colId xmlns:a16="http://schemas.microsoft.com/office/drawing/2014/main" val="2086135361"/>
                    </a:ext>
                  </a:extLst>
                </a:gridCol>
                <a:gridCol w="1212553">
                  <a:extLst>
                    <a:ext uri="{9D8B030D-6E8A-4147-A177-3AD203B41FA5}">
                      <a16:colId xmlns:a16="http://schemas.microsoft.com/office/drawing/2014/main" val="1651909540"/>
                    </a:ext>
                  </a:extLst>
                </a:gridCol>
                <a:gridCol w="1212553">
                  <a:extLst>
                    <a:ext uri="{9D8B030D-6E8A-4147-A177-3AD203B41FA5}">
                      <a16:colId xmlns:a16="http://schemas.microsoft.com/office/drawing/2014/main" val="2757116428"/>
                    </a:ext>
                  </a:extLst>
                </a:gridCol>
                <a:gridCol w="1212553">
                  <a:extLst>
                    <a:ext uri="{9D8B030D-6E8A-4147-A177-3AD203B41FA5}">
                      <a16:colId xmlns:a16="http://schemas.microsoft.com/office/drawing/2014/main" val="3295214931"/>
                    </a:ext>
                  </a:extLst>
                </a:gridCol>
                <a:gridCol w="1212553">
                  <a:extLst>
                    <a:ext uri="{9D8B030D-6E8A-4147-A177-3AD203B41FA5}">
                      <a16:colId xmlns:a16="http://schemas.microsoft.com/office/drawing/2014/main" val="2107660103"/>
                    </a:ext>
                  </a:extLst>
                </a:gridCol>
                <a:gridCol w="1212553">
                  <a:extLst>
                    <a:ext uri="{9D8B030D-6E8A-4147-A177-3AD203B41FA5}">
                      <a16:colId xmlns:a16="http://schemas.microsoft.com/office/drawing/2014/main" val="2255096678"/>
                    </a:ext>
                  </a:extLst>
                </a:gridCol>
                <a:gridCol w="1212553">
                  <a:extLst>
                    <a:ext uri="{9D8B030D-6E8A-4147-A177-3AD203B41FA5}">
                      <a16:colId xmlns:a16="http://schemas.microsoft.com/office/drawing/2014/main" val="3405709896"/>
                    </a:ext>
                  </a:extLst>
                </a:gridCol>
                <a:gridCol w="1212553">
                  <a:extLst>
                    <a:ext uri="{9D8B030D-6E8A-4147-A177-3AD203B41FA5}">
                      <a16:colId xmlns:a16="http://schemas.microsoft.com/office/drawing/2014/main" val="2163866198"/>
                    </a:ext>
                  </a:extLst>
                </a:gridCol>
              </a:tblGrid>
              <a:tr h="2026718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 err="1">
                          <a:effectLst/>
                        </a:rPr>
                        <a:t>Boot</a:t>
                      </a:r>
                      <a:r>
                        <a:rPr lang="hr-HR" sz="2000" dirty="0">
                          <a:effectLst/>
                        </a:rPr>
                        <a:t> blok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 err="1">
                          <a:effectLst/>
                        </a:rPr>
                        <a:t>Superblok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>
                          <a:effectLst/>
                        </a:rPr>
                        <a:t>Opisnici grupa (GDT)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>
                          <a:effectLst/>
                        </a:rPr>
                        <a:t>Bitovna mapa blokova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>
                          <a:effectLst/>
                        </a:rPr>
                        <a:t>Mapa indeksnih čvorova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>
                          <a:effectLst/>
                        </a:rPr>
                        <a:t>Tablica indeksnih čvorova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>
                          <a:effectLst/>
                        </a:rPr>
                        <a:t>Blokovi podataka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>
                          <a:effectLst/>
                        </a:rPr>
                        <a:t>…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hr-HR" sz="2000" dirty="0">
                          <a:effectLst/>
                        </a:rPr>
                        <a:t>N-ta grupa blokova</a:t>
                      </a:r>
                      <a:endParaRPr lang="hr-HR" sz="20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4861281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8012886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08D5E9-7ED5-4513-A8BD-20212FBF1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HFS+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err="1"/>
              <a:t>Appleov</a:t>
            </a:r>
            <a:r>
              <a:rPr lang="hr-HR" dirty="0"/>
              <a:t> datotečni sustav koji se prvi put pojavio 1998. godine</a:t>
            </a:r>
          </a:p>
          <a:p>
            <a:r>
              <a:rPr lang="hr-HR" dirty="0"/>
              <a:t>Prethodnik mu je HFS, a naslijedio ga je APFS</a:t>
            </a:r>
          </a:p>
        </p:txBody>
      </p:sp>
    </p:spTree>
    <p:extLst>
      <p:ext uri="{BB962C8B-B14F-4D97-AF65-F5344CB8AC3E}">
        <p14:creationId xmlns:p14="http://schemas.microsoft.com/office/powerpoint/2010/main" val="10269386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Rezervirano mjesto sadržaja 3">
            <a:extLst>
              <a:ext uri="{FF2B5EF4-FFF2-40B4-BE49-F238E27FC236}">
                <a16:creationId xmlns:a16="http://schemas.microsoft.com/office/drawing/2014/main" id="{49FF0864-48B6-4ABC-BE1C-17AC685BB32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4401904"/>
              </p:ext>
            </p:extLst>
          </p:nvPr>
        </p:nvGraphicFramePr>
        <p:xfrm>
          <a:off x="3570002" y="1039440"/>
          <a:ext cx="4448559" cy="515786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48559">
                  <a:extLst>
                    <a:ext uri="{9D8B030D-6E8A-4147-A177-3AD203B41FA5}">
                      <a16:colId xmlns:a16="http://schemas.microsoft.com/office/drawing/2014/main" val="2650873838"/>
                    </a:ext>
                  </a:extLst>
                </a:gridCol>
              </a:tblGrid>
              <a:tr h="462228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Rezervirano (1024 bajtova)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34372802"/>
                  </a:ext>
                </a:extLst>
              </a:tr>
              <a:tr h="462228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Zaglavlje jedinice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547005690"/>
                  </a:ext>
                </a:extLst>
              </a:tr>
              <a:tr h="462228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Alokacijska datoteka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2708703"/>
                  </a:ext>
                </a:extLst>
              </a:tr>
              <a:tr h="462228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err="1"/>
                        <a:t>Extents</a:t>
                      </a:r>
                      <a:r>
                        <a:rPr lang="hr-HR" sz="2400" dirty="0"/>
                        <a:t> </a:t>
                      </a:r>
                      <a:r>
                        <a:rPr lang="hr-HR" sz="2400" dirty="0" err="1"/>
                        <a:t>Overflow</a:t>
                      </a:r>
                      <a:r>
                        <a:rPr lang="hr-HR" sz="2400" dirty="0"/>
                        <a:t> datoteka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738406616"/>
                  </a:ext>
                </a:extLst>
              </a:tr>
              <a:tr h="462228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Katalog datoteka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253814007"/>
                  </a:ext>
                </a:extLst>
              </a:tr>
              <a:tr h="462228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Datoteka atributa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137753437"/>
                  </a:ext>
                </a:extLst>
              </a:tr>
              <a:tr h="450745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 err="1"/>
                        <a:t>Startup</a:t>
                      </a:r>
                      <a:r>
                        <a:rPr lang="hr-HR" sz="2400" dirty="0"/>
                        <a:t> datoteka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73535907"/>
                  </a:ext>
                </a:extLst>
              </a:tr>
              <a:tr h="1002840">
                <a:tc>
                  <a:txBody>
                    <a:bodyPr/>
                    <a:lstStyle/>
                    <a:p>
                      <a:pPr algn="ctr"/>
                      <a:r>
                        <a:rPr lang="hr-HR" sz="2400" dirty="0"/>
                        <a:t>Nekorišten prostor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12921588"/>
                  </a:ext>
                </a:extLst>
              </a:tr>
              <a:tr h="4622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dirty="0"/>
                        <a:t>Alternativno zaglavlje jedinice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13238159"/>
                  </a:ext>
                </a:extLst>
              </a:tr>
              <a:tr h="46222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hr-HR" sz="2400" dirty="0"/>
                        <a:t>Rezervirano (512 bajtova)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01310844"/>
                  </a:ext>
                </a:extLst>
              </a:tr>
            </a:tbl>
          </a:graphicData>
        </a:graphic>
      </p:graphicFrame>
      <p:sp>
        <p:nvSpPr>
          <p:cNvPr id="5" name="TekstniOkvir 4">
            <a:extLst>
              <a:ext uri="{FF2B5EF4-FFF2-40B4-BE49-F238E27FC236}">
                <a16:creationId xmlns:a16="http://schemas.microsoft.com/office/drawing/2014/main" id="{C19EDFC1-56C7-43B8-B299-75254D344274}"/>
              </a:ext>
            </a:extLst>
          </p:cNvPr>
          <p:cNvSpPr txBox="1"/>
          <p:nvPr/>
        </p:nvSpPr>
        <p:spPr>
          <a:xfrm>
            <a:off x="1056443" y="918558"/>
            <a:ext cx="40570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2800" dirty="0"/>
              <a:t>Struktura</a:t>
            </a:r>
          </a:p>
        </p:txBody>
      </p:sp>
    </p:spTree>
    <p:extLst>
      <p:ext uri="{BB962C8B-B14F-4D97-AF65-F5344CB8AC3E}">
        <p14:creationId xmlns:p14="http://schemas.microsoft.com/office/powerpoint/2010/main" val="42119708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08D5E9-7ED5-4513-A8BD-20212FBF1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hr-HR" dirty="0"/>
              <a:t>Alati za povrat izbrisanih datoteka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err="1"/>
              <a:t>Recuva</a:t>
            </a:r>
            <a:r>
              <a:rPr lang="hr-HR" dirty="0"/>
              <a:t> (Windows)</a:t>
            </a:r>
          </a:p>
          <a:p>
            <a:r>
              <a:rPr lang="hr-HR" dirty="0" err="1"/>
              <a:t>TestDisk</a:t>
            </a:r>
            <a:r>
              <a:rPr lang="hr-HR" dirty="0"/>
              <a:t> (Windows/Mac/Linux)</a:t>
            </a:r>
          </a:p>
          <a:p>
            <a:r>
              <a:rPr lang="hr-HR" dirty="0" err="1"/>
              <a:t>PhotoRec</a:t>
            </a:r>
            <a:r>
              <a:rPr lang="hr-HR" dirty="0"/>
              <a:t> (Windows/Mac/Linux)</a:t>
            </a:r>
          </a:p>
          <a:p>
            <a:r>
              <a:rPr lang="hr-HR" dirty="0"/>
              <a:t>NTFS Data </a:t>
            </a:r>
            <a:r>
              <a:rPr lang="hr-HR" dirty="0" err="1"/>
              <a:t>Recovery</a:t>
            </a:r>
            <a:r>
              <a:rPr lang="hr-HR" dirty="0"/>
              <a:t> </a:t>
            </a:r>
            <a:r>
              <a:rPr lang="hr-HR" dirty="0" err="1"/>
              <a:t>Toolkit</a:t>
            </a:r>
            <a:r>
              <a:rPr lang="hr-HR" dirty="0"/>
              <a:t> (Windows)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7332366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08D5E9-7ED5-4513-A8BD-20212FBF1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hr-HR" dirty="0"/>
              <a:t>Povrat datoteka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>
            <a:normAutofit/>
          </a:bodyPr>
          <a:lstStyle/>
          <a:p>
            <a:r>
              <a:rPr lang="hr-HR" dirty="0"/>
              <a:t>Proces spašavanja datoteka s nosača podataka (HDD, SSD, USB, CD, DVD…)</a:t>
            </a:r>
          </a:p>
          <a:p>
            <a:r>
              <a:rPr lang="hr-HR" dirty="0"/>
              <a:t>Potreban u slučaju fizičkog i logičkog oštećenja te nepravilnog rukovanja podacima</a:t>
            </a:r>
          </a:p>
          <a:p>
            <a:r>
              <a:rPr lang="hr-HR" dirty="0"/>
              <a:t>Metode povrata razlikuju se u ovisnosti o datotečnom sustavu</a:t>
            </a:r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59579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08D5E9-7ED5-4513-A8BD-20212FBF1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>
            <a:normAutofit/>
          </a:bodyPr>
          <a:lstStyle/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361863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07F94374-6A84-4A98-A0F0-A8F2E8066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hr-HR" dirty="0"/>
              <a:t>Pohrana datoteka na disku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56D757EE-1B7B-435F-8AE1-414F38D34A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>
            <a:normAutofit/>
          </a:bodyPr>
          <a:lstStyle/>
          <a:p>
            <a:r>
              <a:rPr lang="hr-HR" dirty="0"/>
              <a:t>Operacijski sustavi dijele tvrdi disk na particije (logičke diskove)</a:t>
            </a:r>
          </a:p>
          <a:p>
            <a:r>
              <a:rPr lang="hr-HR" dirty="0"/>
              <a:t>Svaka particija ima svoj datotečni sustav</a:t>
            </a:r>
          </a:p>
        </p:txBody>
      </p:sp>
    </p:spTree>
    <p:extLst>
      <p:ext uri="{BB962C8B-B14F-4D97-AF65-F5344CB8AC3E}">
        <p14:creationId xmlns:p14="http://schemas.microsoft.com/office/powerpoint/2010/main" val="37125587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090863"/>
            <a:ext cx="9905999" cy="2470484"/>
          </a:xfrm>
        </p:spPr>
        <p:txBody>
          <a:bodyPr>
            <a:normAutofit/>
          </a:bodyPr>
          <a:lstStyle/>
          <a:p>
            <a:r>
              <a:rPr lang="hr-HR" dirty="0"/>
              <a:t>Struktura tvrdog diska</a:t>
            </a:r>
          </a:p>
          <a:p>
            <a:pPr marL="0" indent="0">
              <a:buNone/>
            </a:pPr>
            <a:r>
              <a:rPr lang="hr-HR" dirty="0"/>
              <a:t>-particija se dijeli na 2 dijela: informacije o disku i sadržaj datoteke</a:t>
            </a:r>
          </a:p>
        </p:txBody>
      </p:sp>
      <p:pic>
        <p:nvPicPr>
          <p:cNvPr id="5" name="Slika 4">
            <a:extLst>
              <a:ext uri="{FF2B5EF4-FFF2-40B4-BE49-F238E27FC236}">
                <a16:creationId xmlns:a16="http://schemas.microsoft.com/office/drawing/2014/main" id="{D68CA08F-CE85-49A1-A676-06C38EF5226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275" y="3219322"/>
            <a:ext cx="10334271" cy="118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030427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82316"/>
            <a:ext cx="9905999" cy="4908885"/>
          </a:xfrm>
        </p:spPr>
        <p:txBody>
          <a:bodyPr>
            <a:normAutofit/>
          </a:bodyPr>
          <a:lstStyle/>
          <a:p>
            <a:r>
              <a:rPr lang="hr-HR" dirty="0"/>
              <a:t>Struktura logičkog diska</a:t>
            </a:r>
          </a:p>
        </p:txBody>
      </p:sp>
      <p:graphicFrame>
        <p:nvGraphicFramePr>
          <p:cNvPr id="8" name="Objekt 7">
            <a:extLst>
              <a:ext uri="{FF2B5EF4-FFF2-40B4-BE49-F238E27FC236}">
                <a16:creationId xmlns:a16="http://schemas.microsoft.com/office/drawing/2014/main" id="{A61BB226-465A-4F41-B596-0BC53BBEA4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7005959"/>
              </p:ext>
            </p:extLst>
          </p:nvPr>
        </p:nvGraphicFramePr>
        <p:xfrm>
          <a:off x="344087" y="2440404"/>
          <a:ext cx="11503826" cy="23045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10" name="Document" r:id="rId3" imgW="5760597" imgH="1153965" progId="Word.Document.12">
                  <p:embed/>
                </p:oleObj>
              </mc:Choice>
              <mc:Fallback>
                <p:oleObj name="Document" r:id="rId3" imgW="5760597" imgH="1153965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44087" y="2440404"/>
                        <a:ext cx="11503826" cy="23045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670245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808D5E9-7ED5-4513-A8BD-20212FBF1C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hr-HR" dirty="0"/>
              <a:t>DATOTEČNI SUSTAV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2249487"/>
            <a:ext cx="9905999" cy="3541714"/>
          </a:xfrm>
        </p:spPr>
        <p:txBody>
          <a:bodyPr>
            <a:normAutofit/>
          </a:bodyPr>
          <a:lstStyle/>
          <a:p>
            <a:r>
              <a:rPr lang="hr-HR" dirty="0"/>
              <a:t>Sastavni dio operacijskog sustava</a:t>
            </a:r>
          </a:p>
          <a:p>
            <a:r>
              <a:rPr lang="hr-HR" dirty="0"/>
              <a:t>Organizira i upravlja datotekama te prati različita svojstva poput imena datoteke, datuma stvaranja, veličine…</a:t>
            </a:r>
          </a:p>
          <a:p>
            <a:r>
              <a:rPr lang="hr-HR" dirty="0"/>
              <a:t>FAT, NTFS, </a:t>
            </a:r>
            <a:r>
              <a:rPr lang="hr-HR" dirty="0" err="1"/>
              <a:t>Ext</a:t>
            </a:r>
            <a:r>
              <a:rPr lang="hr-HR" dirty="0"/>
              <a:t>, HFS+</a:t>
            </a:r>
          </a:p>
        </p:txBody>
      </p:sp>
    </p:spTree>
    <p:extLst>
      <p:ext uri="{BB962C8B-B14F-4D97-AF65-F5344CB8AC3E}">
        <p14:creationId xmlns:p14="http://schemas.microsoft.com/office/powerpoint/2010/main" val="8962948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80453F-6AC4-443E-8805-B764D92845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</p:spPr>
        <p:txBody>
          <a:bodyPr>
            <a:normAutofit/>
          </a:bodyPr>
          <a:lstStyle/>
          <a:p>
            <a:r>
              <a:rPr lang="hr-HR" dirty="0"/>
              <a:t>FAT</a:t>
            </a: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713B2D4-210A-4A4B-A8E9-120185E280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5370" y="2249487"/>
            <a:ext cx="9905999" cy="3541714"/>
          </a:xfrm>
        </p:spPr>
        <p:txBody>
          <a:bodyPr>
            <a:normAutofit/>
          </a:bodyPr>
          <a:lstStyle/>
          <a:p>
            <a:r>
              <a:rPr lang="hr-HR" dirty="0"/>
              <a:t>Inačice: FAT12, FAT16, FAT32, </a:t>
            </a:r>
            <a:r>
              <a:rPr lang="hr-HR" dirty="0" err="1"/>
              <a:t>exFAT</a:t>
            </a:r>
            <a:endParaRPr lang="hr-HR" dirty="0"/>
          </a:p>
          <a:p>
            <a:r>
              <a:rPr lang="hr-HR" dirty="0"/>
              <a:t>Nastao je 1977. i koristio se na </a:t>
            </a:r>
            <a:r>
              <a:rPr lang="hr-HR" dirty="0" err="1"/>
              <a:t>floppy</a:t>
            </a:r>
            <a:r>
              <a:rPr lang="hr-HR" dirty="0"/>
              <a:t> diskovima i tvrdim diskovima</a:t>
            </a:r>
          </a:p>
          <a:p>
            <a:r>
              <a:rPr lang="hr-HR" dirty="0"/>
              <a:t>S vremenom ga je na Windowsima zamijenio NTFS</a:t>
            </a:r>
          </a:p>
          <a:p>
            <a:r>
              <a:rPr lang="hr-HR" dirty="0"/>
              <a:t>Danas se koristi na mobilnim i </a:t>
            </a:r>
            <a:r>
              <a:rPr lang="hr-HR" dirty="0" err="1"/>
              <a:t>embedded</a:t>
            </a:r>
            <a:r>
              <a:rPr lang="hr-HR" dirty="0"/>
              <a:t> uređajima te memorijskim karticama i USB uređajima</a:t>
            </a:r>
          </a:p>
        </p:txBody>
      </p:sp>
    </p:spTree>
    <p:extLst>
      <p:ext uri="{BB962C8B-B14F-4D97-AF65-F5344CB8AC3E}">
        <p14:creationId xmlns:p14="http://schemas.microsoft.com/office/powerpoint/2010/main" val="2142197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82316"/>
            <a:ext cx="9905999" cy="4908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3200" dirty="0"/>
              <a:t>Struktura</a:t>
            </a:r>
          </a:p>
          <a:p>
            <a:r>
              <a:rPr lang="hr-HR" dirty="0"/>
              <a:t>Podijeljen je na 3 dijela: rezervirano područje , FAT tablicu i područje podataka</a:t>
            </a:r>
          </a:p>
          <a:p>
            <a:r>
              <a:rPr lang="hr-HR" dirty="0"/>
              <a:t>Tablica direktorija sadrži zapise o svakoj datoteci ili podmapi</a:t>
            </a:r>
          </a:p>
          <a:p>
            <a:r>
              <a:rPr lang="hr-HR" dirty="0"/>
              <a:t>FAT područje sadrži indeksirane zapise za svaki blok podataka</a:t>
            </a:r>
          </a:p>
        </p:txBody>
      </p:sp>
      <p:graphicFrame>
        <p:nvGraphicFramePr>
          <p:cNvPr id="2" name="Tablica 1">
            <a:extLst>
              <a:ext uri="{FF2B5EF4-FFF2-40B4-BE49-F238E27FC236}">
                <a16:creationId xmlns:a16="http://schemas.microsoft.com/office/drawing/2014/main" id="{73FF1E52-0D18-4939-BF0B-522EB081FA5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46738"/>
              </p:ext>
            </p:extLst>
          </p:nvPr>
        </p:nvGraphicFramePr>
        <p:xfrm>
          <a:off x="1670715" y="4238557"/>
          <a:ext cx="8158579" cy="119909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1995656">
                  <a:extLst>
                    <a:ext uri="{9D8B030D-6E8A-4147-A177-3AD203B41FA5}">
                      <a16:colId xmlns:a16="http://schemas.microsoft.com/office/drawing/2014/main" val="3123214568"/>
                    </a:ext>
                  </a:extLst>
                </a:gridCol>
                <a:gridCol w="1995656">
                  <a:extLst>
                    <a:ext uri="{9D8B030D-6E8A-4147-A177-3AD203B41FA5}">
                      <a16:colId xmlns:a16="http://schemas.microsoft.com/office/drawing/2014/main" val="1180053643"/>
                    </a:ext>
                  </a:extLst>
                </a:gridCol>
                <a:gridCol w="1995656">
                  <a:extLst>
                    <a:ext uri="{9D8B030D-6E8A-4147-A177-3AD203B41FA5}">
                      <a16:colId xmlns:a16="http://schemas.microsoft.com/office/drawing/2014/main" val="1058904117"/>
                    </a:ext>
                  </a:extLst>
                </a:gridCol>
                <a:gridCol w="2171611">
                  <a:extLst>
                    <a:ext uri="{9D8B030D-6E8A-4147-A177-3AD203B41FA5}">
                      <a16:colId xmlns:a16="http://schemas.microsoft.com/office/drawing/2014/main" val="2520728625"/>
                    </a:ext>
                  </a:extLst>
                </a:gridCol>
              </a:tblGrid>
              <a:tr h="1199094">
                <a:tc>
                  <a:txBody>
                    <a:bodyPr/>
                    <a:lstStyle/>
                    <a:p>
                      <a:pPr marL="457200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 err="1">
                          <a:effectLst/>
                        </a:rPr>
                        <a:t>Boot</a:t>
                      </a:r>
                      <a:r>
                        <a:rPr lang="hr-HR" sz="2400" dirty="0">
                          <a:effectLst/>
                        </a:rPr>
                        <a:t> sektor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FAT tablica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hr-HR" sz="2400" dirty="0">
                          <a:effectLst/>
                        </a:rPr>
                        <a:t>Korijenski direktorij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457200" algn="l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hr-HR" sz="2400" dirty="0">
                          <a:effectLst/>
                        </a:rPr>
                        <a:t>Područje podataka</a:t>
                      </a:r>
                      <a:endParaRPr lang="hr-HR" sz="2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5155895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612654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0B8950AC-8536-4332-8F38-916278EDA1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882316"/>
            <a:ext cx="9905999" cy="490888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dirty="0"/>
              <a:t>Pisanje datoteka</a:t>
            </a:r>
          </a:p>
          <a:p>
            <a:r>
              <a:rPr lang="hr-HR" dirty="0"/>
              <a:t>Određen broj klastera se dodjeljuje datoteci te oni postaju nedostupni ostalim datotekama i mapama</a:t>
            </a:r>
          </a:p>
          <a:p>
            <a:r>
              <a:rPr lang="hr-HR" dirty="0"/>
              <a:t>U FAT tablici se stvara lanac klastera koji su dodijeljeni datoteci</a:t>
            </a:r>
          </a:p>
          <a:p>
            <a:endParaRPr lang="hr-HR" dirty="0"/>
          </a:p>
          <a:p>
            <a:pPr marL="0" indent="0">
              <a:buNone/>
            </a:pPr>
            <a:r>
              <a:rPr lang="hr-HR" dirty="0"/>
              <a:t>Brisanje datoteka</a:t>
            </a:r>
          </a:p>
          <a:p>
            <a:r>
              <a:rPr lang="hr-HR" dirty="0"/>
              <a:t>Prvi znak imena datoteke u DIR-u se postavlja na znak 0xE5 i briše se FAT lanac klastera </a:t>
            </a:r>
          </a:p>
        </p:txBody>
      </p:sp>
    </p:spTree>
    <p:extLst>
      <p:ext uri="{BB962C8B-B14F-4D97-AF65-F5344CB8AC3E}">
        <p14:creationId xmlns:p14="http://schemas.microsoft.com/office/powerpoint/2010/main" val="10941557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Kružnica">
  <a:themeElements>
    <a:clrScheme name="Kružnica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Kružnic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ružnica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TM04033919[[fn=Kružnica]]</Template>
  <TotalTime>1757</TotalTime>
  <Words>531</Words>
  <Application>Microsoft Office PowerPoint</Application>
  <PresentationFormat>Široki zaslon</PresentationFormat>
  <Paragraphs>93</Paragraphs>
  <Slides>20</Slides>
  <Notes>0</Notes>
  <HiddenSlides>0</HiddenSlides>
  <MMClips>0</MMClips>
  <ScaleCrop>false</ScaleCrop>
  <HeadingPairs>
    <vt:vector size="8" baseType="variant">
      <vt:variant>
        <vt:lpstr>Korišteni fontovi</vt:lpstr>
      </vt:variant>
      <vt:variant>
        <vt:i4>5</vt:i4>
      </vt:variant>
      <vt:variant>
        <vt:lpstr>Tema</vt:lpstr>
      </vt:variant>
      <vt:variant>
        <vt:i4>1</vt:i4>
      </vt:variant>
      <vt:variant>
        <vt:lpstr>Uloženi OLE poslužitelji</vt:lpstr>
      </vt:variant>
      <vt:variant>
        <vt:i4>1</vt:i4>
      </vt:variant>
      <vt:variant>
        <vt:lpstr>Naslovi slajdova</vt:lpstr>
      </vt:variant>
      <vt:variant>
        <vt:i4>20</vt:i4>
      </vt:variant>
    </vt:vector>
  </HeadingPairs>
  <TitlesOfParts>
    <vt:vector size="27" baseType="lpstr">
      <vt:lpstr>Arial</vt:lpstr>
      <vt:lpstr>Calibri</vt:lpstr>
      <vt:lpstr>Times New Roman</vt:lpstr>
      <vt:lpstr>Trebuchet MS</vt:lpstr>
      <vt:lpstr>Tw Cen MT</vt:lpstr>
      <vt:lpstr>Kružnica</vt:lpstr>
      <vt:lpstr>Document</vt:lpstr>
      <vt:lpstr>POVRAT IZBRISANIH DATOTEKA</vt:lpstr>
      <vt:lpstr>Povrat datoteka</vt:lpstr>
      <vt:lpstr>Pohrana datoteka na disku</vt:lpstr>
      <vt:lpstr>PowerPoint prezentacija</vt:lpstr>
      <vt:lpstr>PowerPoint prezentacija</vt:lpstr>
      <vt:lpstr>DATOTEČNI SUSTAV</vt:lpstr>
      <vt:lpstr>FAT</vt:lpstr>
      <vt:lpstr>PowerPoint prezentacija</vt:lpstr>
      <vt:lpstr>PowerPoint prezentacija</vt:lpstr>
      <vt:lpstr>PowerPoint prezentacija</vt:lpstr>
      <vt:lpstr>ntfs</vt:lpstr>
      <vt:lpstr>PowerPoint prezentacija</vt:lpstr>
      <vt:lpstr>PowerPoint prezentacija</vt:lpstr>
      <vt:lpstr>PowerPoint prezentacija</vt:lpstr>
      <vt:lpstr>ext</vt:lpstr>
      <vt:lpstr>PowerPoint prezentacija</vt:lpstr>
      <vt:lpstr>HFS+</vt:lpstr>
      <vt:lpstr>PowerPoint prezentacija</vt:lpstr>
      <vt:lpstr>Alati za povrat izbrisanih datoteka</vt:lpstr>
      <vt:lpstr>PowerPoint prezentacija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POVRAT IZBRISANIH DATOTEKA</dc:title>
  <dc:creator>Marija Vučemilo</dc:creator>
  <cp:lastModifiedBy>Marija Vučemilo</cp:lastModifiedBy>
  <cp:revision>98</cp:revision>
  <dcterms:created xsi:type="dcterms:W3CDTF">2019-05-13T16:11:54Z</dcterms:created>
  <dcterms:modified xsi:type="dcterms:W3CDTF">2019-05-16T21:41:25Z</dcterms:modified>
</cp:coreProperties>
</file>