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73" r:id="rId11"/>
    <p:sldId id="274" r:id="rId12"/>
    <p:sldId id="266" r:id="rId13"/>
    <p:sldId id="275" r:id="rId14"/>
    <p:sldId id="276" r:id="rId15"/>
    <p:sldId id="277" r:id="rId16"/>
    <p:sldId id="267" r:id="rId17"/>
    <p:sldId id="278" r:id="rId18"/>
    <p:sldId id="286" r:id="rId19"/>
    <p:sldId id="279" r:id="rId20"/>
    <p:sldId id="285" r:id="rId21"/>
    <p:sldId id="270" r:id="rId22"/>
    <p:sldId id="282" r:id="rId23"/>
    <p:sldId id="272" r:id="rId24"/>
    <p:sldId id="283" r:id="rId25"/>
    <p:sldId id="284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Omrčen" initials="PO" lastIdx="1" clrIdx="0">
    <p:extLst>
      <p:ext uri="{19B8F6BF-5375-455C-9EA6-DF929625EA0E}">
        <p15:presenceInfo xmlns:p15="http://schemas.microsoft.com/office/powerpoint/2012/main" userId="Petra Omrč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2" autoAdjust="0"/>
    <p:restoredTop sz="95226" autoAdjust="0"/>
  </p:normalViewPr>
  <p:slideViewPr>
    <p:cSldViewPr snapToGrid="0">
      <p:cViewPr varScale="1">
        <p:scale>
          <a:sx n="110" d="100"/>
          <a:sy n="110" d="100"/>
        </p:scale>
        <p:origin x="54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7489F-9B07-4459-BE58-E6CA9F8D5AF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7A425D33-0F57-4212-AF5A-0B57424D66E9}">
      <dgm:prSet phldrT="[Tekst]"/>
      <dgm:spPr>
        <a:solidFill>
          <a:srgbClr val="C00000"/>
        </a:solidFill>
      </dgm:spPr>
      <dgm:t>
        <a:bodyPr/>
        <a:lstStyle/>
        <a:p>
          <a:r>
            <a:rPr lang="hr-HR" dirty="0"/>
            <a:t>Računalna forenzika</a:t>
          </a:r>
        </a:p>
      </dgm:t>
    </dgm:pt>
    <dgm:pt modelId="{5874E92E-CA26-4D21-882F-141B2E2AFBB6}" type="parTrans" cxnId="{5B29B086-984E-4D09-9D8F-2EF2E7A72551}">
      <dgm:prSet/>
      <dgm:spPr/>
      <dgm:t>
        <a:bodyPr/>
        <a:lstStyle/>
        <a:p>
          <a:endParaRPr lang="hr-HR"/>
        </a:p>
      </dgm:t>
    </dgm:pt>
    <dgm:pt modelId="{27BBAB6E-C27C-4B49-88D4-4E6E4DAD5C14}" type="sibTrans" cxnId="{5B29B086-984E-4D09-9D8F-2EF2E7A72551}">
      <dgm:prSet/>
      <dgm:spPr/>
      <dgm:t>
        <a:bodyPr/>
        <a:lstStyle/>
        <a:p>
          <a:endParaRPr lang="hr-HR"/>
        </a:p>
      </dgm:t>
    </dgm:pt>
    <dgm:pt modelId="{E160285F-E98F-4564-82AD-0AEFBF906775}">
      <dgm:prSet phldrT="[Tekst]"/>
      <dgm:spPr>
        <a:solidFill>
          <a:srgbClr val="C00000"/>
        </a:solidFill>
      </dgm:spPr>
      <dgm:t>
        <a:bodyPr/>
        <a:lstStyle/>
        <a:p>
          <a:r>
            <a:rPr lang="hr-HR" dirty="0"/>
            <a:t>Strojno učenje</a:t>
          </a:r>
        </a:p>
      </dgm:t>
    </dgm:pt>
    <dgm:pt modelId="{6A2613F2-B0BE-4517-9602-8D7544CCA20D}" type="parTrans" cxnId="{61A02A08-4B9B-433D-BEB8-0CE72DC1B676}">
      <dgm:prSet/>
      <dgm:spPr/>
      <dgm:t>
        <a:bodyPr/>
        <a:lstStyle/>
        <a:p>
          <a:endParaRPr lang="hr-HR"/>
        </a:p>
      </dgm:t>
    </dgm:pt>
    <dgm:pt modelId="{51D1F3AC-D7A2-4F68-AA1F-F1DABA532115}" type="sibTrans" cxnId="{61A02A08-4B9B-433D-BEB8-0CE72DC1B676}">
      <dgm:prSet/>
      <dgm:spPr/>
      <dgm:t>
        <a:bodyPr/>
        <a:lstStyle/>
        <a:p>
          <a:endParaRPr lang="hr-HR"/>
        </a:p>
      </dgm:t>
    </dgm:pt>
    <dgm:pt modelId="{EC182F82-4C60-4429-9F01-1EDA165FA781}" type="pres">
      <dgm:prSet presAssocID="{EA47489F-9B07-4459-BE58-E6CA9F8D5AF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0488878-E0C4-46B3-BAE7-6B021349F1C5}" type="pres">
      <dgm:prSet presAssocID="{7A425D33-0F57-4212-AF5A-0B57424D66E9}" presName="gear1" presStyleLbl="node1" presStyleIdx="0" presStyleCnt="2" custScaleX="141039" custScaleY="139315" custLinFactNeighborX="28631" custLinFactNeighborY="19646">
        <dgm:presLayoutVars>
          <dgm:chMax val="1"/>
          <dgm:bulletEnabled val="1"/>
        </dgm:presLayoutVars>
      </dgm:prSet>
      <dgm:spPr/>
    </dgm:pt>
    <dgm:pt modelId="{A53DABCC-404E-4FAA-B31E-3D2128F8D7A3}" type="pres">
      <dgm:prSet presAssocID="{7A425D33-0F57-4212-AF5A-0B57424D66E9}" presName="gear1srcNode" presStyleLbl="node1" presStyleIdx="0" presStyleCnt="2"/>
      <dgm:spPr/>
    </dgm:pt>
    <dgm:pt modelId="{D1D8A0B9-C1B7-4B44-9CDC-450AB4E645F5}" type="pres">
      <dgm:prSet presAssocID="{7A425D33-0F57-4212-AF5A-0B57424D66E9}" presName="gear1dstNode" presStyleLbl="node1" presStyleIdx="0" presStyleCnt="2"/>
      <dgm:spPr/>
    </dgm:pt>
    <dgm:pt modelId="{69420457-AC5F-4F4D-8FC5-20066985843F}" type="pres">
      <dgm:prSet presAssocID="{E160285F-E98F-4564-82AD-0AEFBF906775}" presName="gear2" presStyleLbl="node1" presStyleIdx="1" presStyleCnt="2" custScaleX="165239" custScaleY="150422" custLinFactNeighborX="-15813" custLinFactNeighborY="-29816">
        <dgm:presLayoutVars>
          <dgm:chMax val="1"/>
          <dgm:bulletEnabled val="1"/>
        </dgm:presLayoutVars>
      </dgm:prSet>
      <dgm:spPr/>
    </dgm:pt>
    <dgm:pt modelId="{7D2A112F-04DD-4719-B081-B67A80B73D35}" type="pres">
      <dgm:prSet presAssocID="{E160285F-E98F-4564-82AD-0AEFBF906775}" presName="gear2srcNode" presStyleLbl="node1" presStyleIdx="1" presStyleCnt="2"/>
      <dgm:spPr/>
    </dgm:pt>
    <dgm:pt modelId="{3B2FB876-D04C-407B-9DF5-9A2E1CDC38B0}" type="pres">
      <dgm:prSet presAssocID="{E160285F-E98F-4564-82AD-0AEFBF906775}" presName="gear2dstNode" presStyleLbl="node1" presStyleIdx="1" presStyleCnt="2"/>
      <dgm:spPr/>
    </dgm:pt>
    <dgm:pt modelId="{64E3FE06-0C34-42C2-927A-A292CA5B90FB}" type="pres">
      <dgm:prSet presAssocID="{27BBAB6E-C27C-4B49-88D4-4E6E4DAD5C14}" presName="connector1" presStyleLbl="sibTrans2D1" presStyleIdx="0" presStyleCnt="2" custScaleX="145829" custScaleY="146963" custLinFactNeighborX="14450" custLinFactNeighborY="11644"/>
      <dgm:spPr/>
    </dgm:pt>
    <dgm:pt modelId="{88554C5D-DEDF-4A18-8E21-4EA92AC32E94}" type="pres">
      <dgm:prSet presAssocID="{51D1F3AC-D7A2-4F68-AA1F-F1DABA532115}" presName="connector2" presStyleLbl="sibTrans2D1" presStyleIdx="1" presStyleCnt="2" custLinFactNeighborX="-33105" custLinFactNeighborY="-22525"/>
      <dgm:spPr/>
    </dgm:pt>
  </dgm:ptLst>
  <dgm:cxnLst>
    <dgm:cxn modelId="{B8C79400-E6F6-43BB-9F42-C2C81C513785}" type="presOf" srcId="{51D1F3AC-D7A2-4F68-AA1F-F1DABA532115}" destId="{88554C5D-DEDF-4A18-8E21-4EA92AC32E94}" srcOrd="0" destOrd="0" presId="urn:microsoft.com/office/officeart/2005/8/layout/gear1"/>
    <dgm:cxn modelId="{61A02A08-4B9B-433D-BEB8-0CE72DC1B676}" srcId="{EA47489F-9B07-4459-BE58-E6CA9F8D5AF5}" destId="{E160285F-E98F-4564-82AD-0AEFBF906775}" srcOrd="1" destOrd="0" parTransId="{6A2613F2-B0BE-4517-9602-8D7544CCA20D}" sibTransId="{51D1F3AC-D7A2-4F68-AA1F-F1DABA532115}"/>
    <dgm:cxn modelId="{87E8C12F-A68E-49FB-84D7-027CD6B212B2}" type="presOf" srcId="{E160285F-E98F-4564-82AD-0AEFBF906775}" destId="{3B2FB876-D04C-407B-9DF5-9A2E1CDC38B0}" srcOrd="2" destOrd="0" presId="urn:microsoft.com/office/officeart/2005/8/layout/gear1"/>
    <dgm:cxn modelId="{98300433-9415-40FA-BA7E-5D48A32DA31C}" type="presOf" srcId="{27BBAB6E-C27C-4B49-88D4-4E6E4DAD5C14}" destId="{64E3FE06-0C34-42C2-927A-A292CA5B90FB}" srcOrd="0" destOrd="0" presId="urn:microsoft.com/office/officeart/2005/8/layout/gear1"/>
    <dgm:cxn modelId="{60ADAF48-2FAF-46A6-8AB7-9FED13841274}" type="presOf" srcId="{7A425D33-0F57-4212-AF5A-0B57424D66E9}" destId="{00488878-E0C4-46B3-BAE7-6B021349F1C5}" srcOrd="0" destOrd="0" presId="urn:microsoft.com/office/officeart/2005/8/layout/gear1"/>
    <dgm:cxn modelId="{E211F14E-B3D4-489B-8737-58E995484F96}" type="presOf" srcId="{EA47489F-9B07-4459-BE58-E6CA9F8D5AF5}" destId="{EC182F82-4C60-4429-9F01-1EDA165FA781}" srcOrd="0" destOrd="0" presId="urn:microsoft.com/office/officeart/2005/8/layout/gear1"/>
    <dgm:cxn modelId="{1AA96878-DF01-40F8-BDDD-4291723006A2}" type="presOf" srcId="{7A425D33-0F57-4212-AF5A-0B57424D66E9}" destId="{D1D8A0B9-C1B7-4B44-9CDC-450AB4E645F5}" srcOrd="2" destOrd="0" presId="urn:microsoft.com/office/officeart/2005/8/layout/gear1"/>
    <dgm:cxn modelId="{C06B9A7C-978D-4582-8347-B35131710268}" type="presOf" srcId="{E160285F-E98F-4564-82AD-0AEFBF906775}" destId="{69420457-AC5F-4F4D-8FC5-20066985843F}" srcOrd="0" destOrd="0" presId="urn:microsoft.com/office/officeart/2005/8/layout/gear1"/>
    <dgm:cxn modelId="{5B29B086-984E-4D09-9D8F-2EF2E7A72551}" srcId="{EA47489F-9B07-4459-BE58-E6CA9F8D5AF5}" destId="{7A425D33-0F57-4212-AF5A-0B57424D66E9}" srcOrd="0" destOrd="0" parTransId="{5874E92E-CA26-4D21-882F-141B2E2AFBB6}" sibTransId="{27BBAB6E-C27C-4B49-88D4-4E6E4DAD5C14}"/>
    <dgm:cxn modelId="{60C94594-7A70-4174-B9E1-4A162B0AFC4C}" type="presOf" srcId="{7A425D33-0F57-4212-AF5A-0B57424D66E9}" destId="{A53DABCC-404E-4FAA-B31E-3D2128F8D7A3}" srcOrd="1" destOrd="0" presId="urn:microsoft.com/office/officeart/2005/8/layout/gear1"/>
    <dgm:cxn modelId="{20669BD2-15CE-4CC8-A08A-0E5236343589}" type="presOf" srcId="{E160285F-E98F-4564-82AD-0AEFBF906775}" destId="{7D2A112F-04DD-4719-B081-B67A80B73D35}" srcOrd="1" destOrd="0" presId="urn:microsoft.com/office/officeart/2005/8/layout/gear1"/>
    <dgm:cxn modelId="{69EEF438-3D34-4BE5-BD75-39A37FC91E85}" type="presParOf" srcId="{EC182F82-4C60-4429-9F01-1EDA165FA781}" destId="{00488878-E0C4-46B3-BAE7-6B021349F1C5}" srcOrd="0" destOrd="0" presId="urn:microsoft.com/office/officeart/2005/8/layout/gear1"/>
    <dgm:cxn modelId="{97CDF23C-4060-4A9A-9965-7722330BF057}" type="presParOf" srcId="{EC182F82-4C60-4429-9F01-1EDA165FA781}" destId="{A53DABCC-404E-4FAA-B31E-3D2128F8D7A3}" srcOrd="1" destOrd="0" presId="urn:microsoft.com/office/officeart/2005/8/layout/gear1"/>
    <dgm:cxn modelId="{76E3FF19-36EA-46AA-BF9B-34A2CB29E794}" type="presParOf" srcId="{EC182F82-4C60-4429-9F01-1EDA165FA781}" destId="{D1D8A0B9-C1B7-4B44-9CDC-450AB4E645F5}" srcOrd="2" destOrd="0" presId="urn:microsoft.com/office/officeart/2005/8/layout/gear1"/>
    <dgm:cxn modelId="{905329AA-C276-4B92-911F-DF218D744561}" type="presParOf" srcId="{EC182F82-4C60-4429-9F01-1EDA165FA781}" destId="{69420457-AC5F-4F4D-8FC5-20066985843F}" srcOrd="3" destOrd="0" presId="urn:microsoft.com/office/officeart/2005/8/layout/gear1"/>
    <dgm:cxn modelId="{063041A7-A0DD-4356-8FE7-239195A1560A}" type="presParOf" srcId="{EC182F82-4C60-4429-9F01-1EDA165FA781}" destId="{7D2A112F-04DD-4719-B081-B67A80B73D35}" srcOrd="4" destOrd="0" presId="urn:microsoft.com/office/officeart/2005/8/layout/gear1"/>
    <dgm:cxn modelId="{56848001-0C23-475A-999D-ADEFFD2937C5}" type="presParOf" srcId="{EC182F82-4C60-4429-9F01-1EDA165FA781}" destId="{3B2FB876-D04C-407B-9DF5-9A2E1CDC38B0}" srcOrd="5" destOrd="0" presId="urn:microsoft.com/office/officeart/2005/8/layout/gear1"/>
    <dgm:cxn modelId="{48EE2ECB-694B-4B9D-BD31-F9AFBF6FE1D3}" type="presParOf" srcId="{EC182F82-4C60-4429-9F01-1EDA165FA781}" destId="{64E3FE06-0C34-42C2-927A-A292CA5B90FB}" srcOrd="6" destOrd="0" presId="urn:microsoft.com/office/officeart/2005/8/layout/gear1"/>
    <dgm:cxn modelId="{66F2535A-2C58-496A-8E93-6AB769CAD3A6}" type="presParOf" srcId="{EC182F82-4C60-4429-9F01-1EDA165FA781}" destId="{88554C5D-DEDF-4A18-8E21-4EA92AC32E94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B6508-5AE8-40A7-9B19-7916D4EA80A3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3E4EA6F8-7A05-4146-8210-594EA1A99870}">
      <dgm:prSet phldrT="[Tekst]"/>
      <dgm:spPr/>
      <dgm:t>
        <a:bodyPr/>
        <a:lstStyle/>
        <a:p>
          <a:r>
            <a:rPr lang="hr-HR" dirty="0" err="1"/>
            <a:t>kNN</a:t>
          </a:r>
          <a:endParaRPr lang="hr-HR" dirty="0"/>
        </a:p>
      </dgm:t>
    </dgm:pt>
    <dgm:pt modelId="{1C6466FE-DFF0-4B44-888C-D1094636DC2C}" type="parTrans" cxnId="{75EE02C9-AD16-4F8C-AD34-660529642B81}">
      <dgm:prSet/>
      <dgm:spPr/>
      <dgm:t>
        <a:bodyPr/>
        <a:lstStyle/>
        <a:p>
          <a:endParaRPr lang="hr-HR"/>
        </a:p>
      </dgm:t>
    </dgm:pt>
    <dgm:pt modelId="{8E5F73D3-6864-4923-8262-604A7BB06F23}" type="sibTrans" cxnId="{75EE02C9-AD16-4F8C-AD34-660529642B81}">
      <dgm:prSet/>
      <dgm:spPr/>
      <dgm:t>
        <a:bodyPr/>
        <a:lstStyle/>
        <a:p>
          <a:endParaRPr lang="hr-HR"/>
        </a:p>
      </dgm:t>
    </dgm:pt>
    <dgm:pt modelId="{DD96B50B-4E02-457D-908C-0681792B9BB0}">
      <dgm:prSet phldrT="[Tekst]"/>
      <dgm:spPr/>
      <dgm:t>
        <a:bodyPr/>
        <a:lstStyle/>
        <a:p>
          <a:r>
            <a:rPr lang="hr-HR" dirty="0"/>
            <a:t>CNN</a:t>
          </a:r>
        </a:p>
      </dgm:t>
    </dgm:pt>
    <dgm:pt modelId="{642F963C-4A93-447C-9B8E-0B2B9565DAC5}" type="parTrans" cxnId="{B77405B2-6093-45E4-B46A-B27C91C026FA}">
      <dgm:prSet/>
      <dgm:spPr/>
      <dgm:t>
        <a:bodyPr/>
        <a:lstStyle/>
        <a:p>
          <a:endParaRPr lang="hr-HR"/>
        </a:p>
      </dgm:t>
    </dgm:pt>
    <dgm:pt modelId="{17678CCC-8401-451B-B07C-08D3E41DDCCB}" type="sibTrans" cxnId="{B77405B2-6093-45E4-B46A-B27C91C026FA}">
      <dgm:prSet/>
      <dgm:spPr/>
      <dgm:t>
        <a:bodyPr/>
        <a:lstStyle/>
        <a:p>
          <a:endParaRPr lang="hr-HR"/>
        </a:p>
      </dgm:t>
    </dgm:pt>
    <dgm:pt modelId="{2F523EFF-A332-482B-A31F-E6B54DA9978B}">
      <dgm:prSet phldrT="[Tekst]"/>
      <dgm:spPr/>
      <dgm:t>
        <a:bodyPr/>
        <a:lstStyle/>
        <a:p>
          <a:r>
            <a:rPr lang="hr-HR" dirty="0"/>
            <a:t>Neuronske mreže</a:t>
          </a:r>
        </a:p>
      </dgm:t>
    </dgm:pt>
    <dgm:pt modelId="{09A9012D-559D-4624-BF44-1C19C36A40AE}" type="parTrans" cxnId="{5A10B438-8924-40F8-ADEC-D37FC6F750EE}">
      <dgm:prSet/>
      <dgm:spPr/>
      <dgm:t>
        <a:bodyPr/>
        <a:lstStyle/>
        <a:p>
          <a:endParaRPr lang="hr-HR"/>
        </a:p>
      </dgm:t>
    </dgm:pt>
    <dgm:pt modelId="{7C9EF82C-FB37-4F25-8EC4-AC1A5B5D9040}" type="sibTrans" cxnId="{5A10B438-8924-40F8-ADEC-D37FC6F750EE}">
      <dgm:prSet/>
      <dgm:spPr/>
      <dgm:t>
        <a:bodyPr/>
        <a:lstStyle/>
        <a:p>
          <a:endParaRPr lang="hr-HR" dirty="0"/>
        </a:p>
      </dgm:t>
    </dgm:pt>
    <dgm:pt modelId="{FFA8AFD6-C8A7-49B7-8BF3-0290F1ED11BA}">
      <dgm:prSet phldrT="[Tekst]"/>
      <dgm:spPr/>
      <dgm:t>
        <a:bodyPr/>
        <a:lstStyle/>
        <a:p>
          <a:r>
            <a:rPr lang="hr-HR" dirty="0"/>
            <a:t>Slučajne šume</a:t>
          </a:r>
        </a:p>
      </dgm:t>
    </dgm:pt>
    <dgm:pt modelId="{C901FD17-A7DC-491A-A106-EED7FFF653AB}" type="parTrans" cxnId="{E536A93C-FD30-4929-B6CD-182D76229257}">
      <dgm:prSet/>
      <dgm:spPr/>
      <dgm:t>
        <a:bodyPr/>
        <a:lstStyle/>
        <a:p>
          <a:endParaRPr lang="hr-HR"/>
        </a:p>
      </dgm:t>
    </dgm:pt>
    <dgm:pt modelId="{D088EF45-55F4-43E4-B459-61E16335F4BB}" type="sibTrans" cxnId="{E536A93C-FD30-4929-B6CD-182D76229257}">
      <dgm:prSet/>
      <dgm:spPr/>
      <dgm:t>
        <a:bodyPr/>
        <a:lstStyle/>
        <a:p>
          <a:endParaRPr lang="hr-HR"/>
        </a:p>
      </dgm:t>
    </dgm:pt>
    <dgm:pt modelId="{6DFBEA08-DD32-4144-B3D6-39C6931EBC06}" type="pres">
      <dgm:prSet presAssocID="{3A9B6508-5AE8-40A7-9B19-7916D4EA80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95E17E-5074-4967-B160-CDC5E2F0A677}" type="pres">
      <dgm:prSet presAssocID="{3E4EA6F8-7A05-4146-8210-594EA1A99870}" presName="hierRoot1" presStyleCnt="0"/>
      <dgm:spPr/>
    </dgm:pt>
    <dgm:pt modelId="{A98F3643-293E-48B7-BA57-1856172DDEDE}" type="pres">
      <dgm:prSet presAssocID="{3E4EA6F8-7A05-4146-8210-594EA1A99870}" presName="composite" presStyleCnt="0"/>
      <dgm:spPr/>
    </dgm:pt>
    <dgm:pt modelId="{1591DC1F-AF35-458E-9835-063D14A6AB13}" type="pres">
      <dgm:prSet presAssocID="{3E4EA6F8-7A05-4146-8210-594EA1A99870}" presName="background" presStyleLbl="node0" presStyleIdx="0" presStyleCnt="4"/>
      <dgm:spPr/>
    </dgm:pt>
    <dgm:pt modelId="{D27E930C-3ADE-4814-B8D9-07B43BD6944C}" type="pres">
      <dgm:prSet presAssocID="{3E4EA6F8-7A05-4146-8210-594EA1A99870}" presName="text" presStyleLbl="fgAcc0" presStyleIdx="0" presStyleCnt="4">
        <dgm:presLayoutVars>
          <dgm:chPref val="3"/>
        </dgm:presLayoutVars>
      </dgm:prSet>
      <dgm:spPr/>
    </dgm:pt>
    <dgm:pt modelId="{CA11BD03-C741-4D88-BE0A-E685AB9DBE66}" type="pres">
      <dgm:prSet presAssocID="{3E4EA6F8-7A05-4146-8210-594EA1A99870}" presName="hierChild2" presStyleCnt="0"/>
      <dgm:spPr/>
    </dgm:pt>
    <dgm:pt modelId="{8E1C8C93-B64E-45AB-B32F-CAE6F8AA4B80}" type="pres">
      <dgm:prSet presAssocID="{DD96B50B-4E02-457D-908C-0681792B9BB0}" presName="hierRoot1" presStyleCnt="0"/>
      <dgm:spPr/>
    </dgm:pt>
    <dgm:pt modelId="{3EBEAD47-B26F-4D89-A47D-8BAC1A698E5C}" type="pres">
      <dgm:prSet presAssocID="{DD96B50B-4E02-457D-908C-0681792B9BB0}" presName="composite" presStyleCnt="0"/>
      <dgm:spPr/>
    </dgm:pt>
    <dgm:pt modelId="{60DCFBF3-D57C-4C3A-A557-E89299DB9D20}" type="pres">
      <dgm:prSet presAssocID="{DD96B50B-4E02-457D-908C-0681792B9BB0}" presName="background" presStyleLbl="node0" presStyleIdx="1" presStyleCnt="4"/>
      <dgm:spPr/>
    </dgm:pt>
    <dgm:pt modelId="{A74F05B9-34F9-47C9-92EE-896A51C53D3B}" type="pres">
      <dgm:prSet presAssocID="{DD96B50B-4E02-457D-908C-0681792B9BB0}" presName="text" presStyleLbl="fgAcc0" presStyleIdx="1" presStyleCnt="4">
        <dgm:presLayoutVars>
          <dgm:chPref val="3"/>
        </dgm:presLayoutVars>
      </dgm:prSet>
      <dgm:spPr/>
    </dgm:pt>
    <dgm:pt modelId="{91806560-55AB-40B6-9B7F-3D1EBF679EE4}" type="pres">
      <dgm:prSet presAssocID="{DD96B50B-4E02-457D-908C-0681792B9BB0}" presName="hierChild2" presStyleCnt="0"/>
      <dgm:spPr/>
    </dgm:pt>
    <dgm:pt modelId="{D8E421DC-D706-464A-9415-7FA36A3D6AD6}" type="pres">
      <dgm:prSet presAssocID="{2F523EFF-A332-482B-A31F-E6B54DA9978B}" presName="hierRoot1" presStyleCnt="0"/>
      <dgm:spPr/>
    </dgm:pt>
    <dgm:pt modelId="{E6B84A84-6DFF-4392-B3DE-E1D0DDFF946A}" type="pres">
      <dgm:prSet presAssocID="{2F523EFF-A332-482B-A31F-E6B54DA9978B}" presName="composite" presStyleCnt="0"/>
      <dgm:spPr/>
    </dgm:pt>
    <dgm:pt modelId="{10C91CB5-B033-4382-A9D7-800E61E1E1F5}" type="pres">
      <dgm:prSet presAssocID="{2F523EFF-A332-482B-A31F-E6B54DA9978B}" presName="background" presStyleLbl="node0" presStyleIdx="2" presStyleCnt="4"/>
      <dgm:spPr/>
    </dgm:pt>
    <dgm:pt modelId="{CE981E8E-2767-4AA4-A018-1940755C5289}" type="pres">
      <dgm:prSet presAssocID="{2F523EFF-A332-482B-A31F-E6B54DA9978B}" presName="text" presStyleLbl="fgAcc0" presStyleIdx="2" presStyleCnt="4">
        <dgm:presLayoutVars>
          <dgm:chPref val="3"/>
        </dgm:presLayoutVars>
      </dgm:prSet>
      <dgm:spPr/>
    </dgm:pt>
    <dgm:pt modelId="{D3CF466D-2331-4D5E-9E04-A563A32B82BD}" type="pres">
      <dgm:prSet presAssocID="{2F523EFF-A332-482B-A31F-E6B54DA9978B}" presName="hierChild2" presStyleCnt="0"/>
      <dgm:spPr/>
    </dgm:pt>
    <dgm:pt modelId="{B8381280-77C8-419C-83EE-DBAADCAB3754}" type="pres">
      <dgm:prSet presAssocID="{FFA8AFD6-C8A7-49B7-8BF3-0290F1ED11BA}" presName="hierRoot1" presStyleCnt="0"/>
      <dgm:spPr/>
    </dgm:pt>
    <dgm:pt modelId="{AC283188-57A2-4F8A-87B3-BF3BC7759945}" type="pres">
      <dgm:prSet presAssocID="{FFA8AFD6-C8A7-49B7-8BF3-0290F1ED11BA}" presName="composite" presStyleCnt="0"/>
      <dgm:spPr/>
    </dgm:pt>
    <dgm:pt modelId="{287B402A-9985-4A94-A015-D49D71890537}" type="pres">
      <dgm:prSet presAssocID="{FFA8AFD6-C8A7-49B7-8BF3-0290F1ED11BA}" presName="background" presStyleLbl="node0" presStyleIdx="3" presStyleCnt="4"/>
      <dgm:spPr/>
    </dgm:pt>
    <dgm:pt modelId="{D3EDA5A9-171D-4A42-8AF2-D00A156F666D}" type="pres">
      <dgm:prSet presAssocID="{FFA8AFD6-C8A7-49B7-8BF3-0290F1ED11BA}" presName="text" presStyleLbl="fgAcc0" presStyleIdx="3" presStyleCnt="4">
        <dgm:presLayoutVars>
          <dgm:chPref val="3"/>
        </dgm:presLayoutVars>
      </dgm:prSet>
      <dgm:spPr/>
    </dgm:pt>
    <dgm:pt modelId="{80913DB1-7602-4AD7-826F-D2B71C488828}" type="pres">
      <dgm:prSet presAssocID="{FFA8AFD6-C8A7-49B7-8BF3-0290F1ED11BA}" presName="hierChild2" presStyleCnt="0"/>
      <dgm:spPr/>
    </dgm:pt>
  </dgm:ptLst>
  <dgm:cxnLst>
    <dgm:cxn modelId="{2C5B1328-A7E9-48C5-B163-37B78F20A2B0}" type="presOf" srcId="{FFA8AFD6-C8A7-49B7-8BF3-0290F1ED11BA}" destId="{D3EDA5A9-171D-4A42-8AF2-D00A156F666D}" srcOrd="0" destOrd="0" presId="urn:microsoft.com/office/officeart/2005/8/layout/hierarchy1"/>
    <dgm:cxn modelId="{EF2C2138-3000-41BA-8DE9-0586E295B8C8}" type="presOf" srcId="{2F523EFF-A332-482B-A31F-E6B54DA9978B}" destId="{CE981E8E-2767-4AA4-A018-1940755C5289}" srcOrd="0" destOrd="0" presId="urn:microsoft.com/office/officeart/2005/8/layout/hierarchy1"/>
    <dgm:cxn modelId="{5A10B438-8924-40F8-ADEC-D37FC6F750EE}" srcId="{3A9B6508-5AE8-40A7-9B19-7916D4EA80A3}" destId="{2F523EFF-A332-482B-A31F-E6B54DA9978B}" srcOrd="2" destOrd="0" parTransId="{09A9012D-559D-4624-BF44-1C19C36A40AE}" sibTransId="{7C9EF82C-FB37-4F25-8EC4-AC1A5B5D9040}"/>
    <dgm:cxn modelId="{E536A93C-FD30-4929-B6CD-182D76229257}" srcId="{3A9B6508-5AE8-40A7-9B19-7916D4EA80A3}" destId="{FFA8AFD6-C8A7-49B7-8BF3-0290F1ED11BA}" srcOrd="3" destOrd="0" parTransId="{C901FD17-A7DC-491A-A106-EED7FFF653AB}" sibTransId="{D088EF45-55F4-43E4-B459-61E16335F4BB}"/>
    <dgm:cxn modelId="{D227083E-A286-46AF-8992-2A674A4D5752}" type="presOf" srcId="{3E4EA6F8-7A05-4146-8210-594EA1A99870}" destId="{D27E930C-3ADE-4814-B8D9-07B43BD6944C}" srcOrd="0" destOrd="0" presId="urn:microsoft.com/office/officeart/2005/8/layout/hierarchy1"/>
    <dgm:cxn modelId="{61D09E62-3374-40E5-B7A7-ECB8B163796D}" type="presOf" srcId="{DD96B50B-4E02-457D-908C-0681792B9BB0}" destId="{A74F05B9-34F9-47C9-92EE-896A51C53D3B}" srcOrd="0" destOrd="0" presId="urn:microsoft.com/office/officeart/2005/8/layout/hierarchy1"/>
    <dgm:cxn modelId="{B77405B2-6093-45E4-B46A-B27C91C026FA}" srcId="{3A9B6508-5AE8-40A7-9B19-7916D4EA80A3}" destId="{DD96B50B-4E02-457D-908C-0681792B9BB0}" srcOrd="1" destOrd="0" parTransId="{642F963C-4A93-447C-9B8E-0B2B9565DAC5}" sibTransId="{17678CCC-8401-451B-B07C-08D3E41DDCCB}"/>
    <dgm:cxn modelId="{75EE02C9-AD16-4F8C-AD34-660529642B81}" srcId="{3A9B6508-5AE8-40A7-9B19-7916D4EA80A3}" destId="{3E4EA6F8-7A05-4146-8210-594EA1A99870}" srcOrd="0" destOrd="0" parTransId="{1C6466FE-DFF0-4B44-888C-D1094636DC2C}" sibTransId="{8E5F73D3-6864-4923-8262-604A7BB06F23}"/>
    <dgm:cxn modelId="{4B4240CE-A5FB-43D8-AE83-83E7B395BF1C}" type="presOf" srcId="{3A9B6508-5AE8-40A7-9B19-7916D4EA80A3}" destId="{6DFBEA08-DD32-4144-B3D6-39C6931EBC06}" srcOrd="0" destOrd="0" presId="urn:microsoft.com/office/officeart/2005/8/layout/hierarchy1"/>
    <dgm:cxn modelId="{ADC04667-45A2-402A-A657-D09CC21DEF78}" type="presParOf" srcId="{6DFBEA08-DD32-4144-B3D6-39C6931EBC06}" destId="{3F95E17E-5074-4967-B160-CDC5E2F0A677}" srcOrd="0" destOrd="0" presId="urn:microsoft.com/office/officeart/2005/8/layout/hierarchy1"/>
    <dgm:cxn modelId="{5DA41D2A-8E74-4A34-AB8C-884735F3DE0E}" type="presParOf" srcId="{3F95E17E-5074-4967-B160-CDC5E2F0A677}" destId="{A98F3643-293E-48B7-BA57-1856172DDEDE}" srcOrd="0" destOrd="0" presId="urn:microsoft.com/office/officeart/2005/8/layout/hierarchy1"/>
    <dgm:cxn modelId="{4CC06EC6-31DB-419C-8453-E07326801892}" type="presParOf" srcId="{A98F3643-293E-48B7-BA57-1856172DDEDE}" destId="{1591DC1F-AF35-458E-9835-063D14A6AB13}" srcOrd="0" destOrd="0" presId="urn:microsoft.com/office/officeart/2005/8/layout/hierarchy1"/>
    <dgm:cxn modelId="{2A8388CD-3521-45F0-AC7B-58B4778BED17}" type="presParOf" srcId="{A98F3643-293E-48B7-BA57-1856172DDEDE}" destId="{D27E930C-3ADE-4814-B8D9-07B43BD6944C}" srcOrd="1" destOrd="0" presId="urn:microsoft.com/office/officeart/2005/8/layout/hierarchy1"/>
    <dgm:cxn modelId="{B71B3F1F-B306-46EE-BCBB-E679AEA43CC2}" type="presParOf" srcId="{3F95E17E-5074-4967-B160-CDC5E2F0A677}" destId="{CA11BD03-C741-4D88-BE0A-E685AB9DBE66}" srcOrd="1" destOrd="0" presId="urn:microsoft.com/office/officeart/2005/8/layout/hierarchy1"/>
    <dgm:cxn modelId="{9A9B1AB4-FC75-4141-B4C5-22767BFB63AA}" type="presParOf" srcId="{6DFBEA08-DD32-4144-B3D6-39C6931EBC06}" destId="{8E1C8C93-B64E-45AB-B32F-CAE6F8AA4B80}" srcOrd="1" destOrd="0" presId="urn:microsoft.com/office/officeart/2005/8/layout/hierarchy1"/>
    <dgm:cxn modelId="{A4EB09D2-7D1F-44EC-8C0E-8C5AB0E9AA08}" type="presParOf" srcId="{8E1C8C93-B64E-45AB-B32F-CAE6F8AA4B80}" destId="{3EBEAD47-B26F-4D89-A47D-8BAC1A698E5C}" srcOrd="0" destOrd="0" presId="urn:microsoft.com/office/officeart/2005/8/layout/hierarchy1"/>
    <dgm:cxn modelId="{FD99F207-1591-459B-BC07-F0226BCFC5D0}" type="presParOf" srcId="{3EBEAD47-B26F-4D89-A47D-8BAC1A698E5C}" destId="{60DCFBF3-D57C-4C3A-A557-E89299DB9D20}" srcOrd="0" destOrd="0" presId="urn:microsoft.com/office/officeart/2005/8/layout/hierarchy1"/>
    <dgm:cxn modelId="{681D9CFD-D99E-4E6F-A175-5D6D22FE7817}" type="presParOf" srcId="{3EBEAD47-B26F-4D89-A47D-8BAC1A698E5C}" destId="{A74F05B9-34F9-47C9-92EE-896A51C53D3B}" srcOrd="1" destOrd="0" presId="urn:microsoft.com/office/officeart/2005/8/layout/hierarchy1"/>
    <dgm:cxn modelId="{29BD0F2A-07C0-430D-80B1-02D6623F3972}" type="presParOf" srcId="{8E1C8C93-B64E-45AB-B32F-CAE6F8AA4B80}" destId="{91806560-55AB-40B6-9B7F-3D1EBF679EE4}" srcOrd="1" destOrd="0" presId="urn:microsoft.com/office/officeart/2005/8/layout/hierarchy1"/>
    <dgm:cxn modelId="{48343D15-934B-4A4B-B46B-86E39EDCF078}" type="presParOf" srcId="{6DFBEA08-DD32-4144-B3D6-39C6931EBC06}" destId="{D8E421DC-D706-464A-9415-7FA36A3D6AD6}" srcOrd="2" destOrd="0" presId="urn:microsoft.com/office/officeart/2005/8/layout/hierarchy1"/>
    <dgm:cxn modelId="{44D3BCAF-A9BF-47D2-B6F0-55DC9FAF9870}" type="presParOf" srcId="{D8E421DC-D706-464A-9415-7FA36A3D6AD6}" destId="{E6B84A84-6DFF-4392-B3DE-E1D0DDFF946A}" srcOrd="0" destOrd="0" presId="urn:microsoft.com/office/officeart/2005/8/layout/hierarchy1"/>
    <dgm:cxn modelId="{FA53CF53-3410-4B9D-91F9-E75463AE5532}" type="presParOf" srcId="{E6B84A84-6DFF-4392-B3DE-E1D0DDFF946A}" destId="{10C91CB5-B033-4382-A9D7-800E61E1E1F5}" srcOrd="0" destOrd="0" presId="urn:microsoft.com/office/officeart/2005/8/layout/hierarchy1"/>
    <dgm:cxn modelId="{FCB02101-8FEA-4BAC-A25D-441E8B4F98CF}" type="presParOf" srcId="{E6B84A84-6DFF-4392-B3DE-E1D0DDFF946A}" destId="{CE981E8E-2767-4AA4-A018-1940755C5289}" srcOrd="1" destOrd="0" presId="urn:microsoft.com/office/officeart/2005/8/layout/hierarchy1"/>
    <dgm:cxn modelId="{FBCAAAFA-A6E6-44F0-A2DF-C8FBC19B71CE}" type="presParOf" srcId="{D8E421DC-D706-464A-9415-7FA36A3D6AD6}" destId="{D3CF466D-2331-4D5E-9E04-A563A32B82BD}" srcOrd="1" destOrd="0" presId="urn:microsoft.com/office/officeart/2005/8/layout/hierarchy1"/>
    <dgm:cxn modelId="{6E8ADC62-089F-4712-9083-3F3B7575FACA}" type="presParOf" srcId="{6DFBEA08-DD32-4144-B3D6-39C6931EBC06}" destId="{B8381280-77C8-419C-83EE-DBAADCAB3754}" srcOrd="3" destOrd="0" presId="urn:microsoft.com/office/officeart/2005/8/layout/hierarchy1"/>
    <dgm:cxn modelId="{2C5D63EC-0522-4BEC-A2DD-4E13DBF62AD9}" type="presParOf" srcId="{B8381280-77C8-419C-83EE-DBAADCAB3754}" destId="{AC283188-57A2-4F8A-87B3-BF3BC7759945}" srcOrd="0" destOrd="0" presId="urn:microsoft.com/office/officeart/2005/8/layout/hierarchy1"/>
    <dgm:cxn modelId="{786028B1-D144-4BDE-95C2-DC93A1E38F54}" type="presParOf" srcId="{AC283188-57A2-4F8A-87B3-BF3BC7759945}" destId="{287B402A-9985-4A94-A015-D49D71890537}" srcOrd="0" destOrd="0" presId="urn:microsoft.com/office/officeart/2005/8/layout/hierarchy1"/>
    <dgm:cxn modelId="{51B6912F-AC09-4457-960D-367ED42E35D8}" type="presParOf" srcId="{AC283188-57A2-4F8A-87B3-BF3BC7759945}" destId="{D3EDA5A9-171D-4A42-8AF2-D00A156F666D}" srcOrd="1" destOrd="0" presId="urn:microsoft.com/office/officeart/2005/8/layout/hierarchy1"/>
    <dgm:cxn modelId="{4B5ADE90-88C6-4A58-9862-F7C6846C3812}" type="presParOf" srcId="{B8381280-77C8-419C-83EE-DBAADCAB3754}" destId="{80913DB1-7602-4AD7-826F-D2B71C4888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88878-E0C4-46B3-BAE7-6B021349F1C5}">
      <dsp:nvSpPr>
        <dsp:cNvPr id="0" name=""/>
        <dsp:cNvSpPr/>
      </dsp:nvSpPr>
      <dsp:spPr>
        <a:xfrm>
          <a:off x="3058250" y="1229091"/>
          <a:ext cx="4078514" cy="4028660"/>
        </a:xfrm>
        <a:prstGeom prst="gear9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Računalna forenzika</a:t>
          </a:r>
        </a:p>
      </dsp:txBody>
      <dsp:txXfrm>
        <a:off x="3874487" y="2172785"/>
        <a:ext cx="2446040" cy="2070815"/>
      </dsp:txXfrm>
    </dsp:sp>
    <dsp:sp modelId="{69420457-AC5F-4F4D-8FC5-20066985843F}">
      <dsp:nvSpPr>
        <dsp:cNvPr id="0" name=""/>
        <dsp:cNvSpPr/>
      </dsp:nvSpPr>
      <dsp:spPr>
        <a:xfrm>
          <a:off x="308998" y="0"/>
          <a:ext cx="3475142" cy="3163526"/>
        </a:xfrm>
        <a:prstGeom prst="gear6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kern="1200" dirty="0"/>
            <a:t>Strojno učenje</a:t>
          </a:r>
        </a:p>
      </dsp:txBody>
      <dsp:txXfrm>
        <a:off x="1150722" y="801241"/>
        <a:ext cx="1791694" cy="1561044"/>
      </dsp:txXfrm>
    </dsp:sp>
    <dsp:sp modelId="{64E3FE06-0C34-42C2-927A-A292CA5B90FB}">
      <dsp:nvSpPr>
        <dsp:cNvPr id="0" name=""/>
        <dsp:cNvSpPr/>
      </dsp:nvSpPr>
      <dsp:spPr>
        <a:xfrm>
          <a:off x="2875035" y="625090"/>
          <a:ext cx="5186946" cy="5227281"/>
        </a:xfrm>
        <a:prstGeom prst="circularArrow">
          <a:avLst>
            <a:gd name="adj1" fmla="val 4878"/>
            <a:gd name="adj2" fmla="val 312630"/>
            <a:gd name="adj3" fmla="val 3214803"/>
            <a:gd name="adj4" fmla="val 15125902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54C5D-DEDF-4A18-8E21-4EA92AC32E94}">
      <dsp:nvSpPr>
        <dsp:cNvPr id="0" name=""/>
        <dsp:cNvSpPr/>
      </dsp:nvSpPr>
      <dsp:spPr>
        <a:xfrm>
          <a:off x="64821" y="-203193"/>
          <a:ext cx="2689340" cy="26893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1DC1F-AF35-458E-9835-063D14A6AB13}">
      <dsp:nvSpPr>
        <dsp:cNvPr id="0" name=""/>
        <dsp:cNvSpPr/>
      </dsp:nvSpPr>
      <dsp:spPr>
        <a:xfrm>
          <a:off x="2902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7E930C-3ADE-4814-B8D9-07B43BD6944C}">
      <dsp:nvSpPr>
        <dsp:cNvPr id="0" name=""/>
        <dsp:cNvSpPr/>
      </dsp:nvSpPr>
      <dsp:spPr>
        <a:xfrm>
          <a:off x="233139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 err="1"/>
            <a:t>kNN</a:t>
          </a:r>
          <a:endParaRPr lang="hr-HR" sz="3300" kern="1200" dirty="0"/>
        </a:p>
      </dsp:txBody>
      <dsp:txXfrm>
        <a:off x="271678" y="1061359"/>
        <a:ext cx="1995055" cy="1238727"/>
      </dsp:txXfrm>
    </dsp:sp>
    <dsp:sp modelId="{60DCFBF3-D57C-4C3A-A557-E89299DB9D20}">
      <dsp:nvSpPr>
        <dsp:cNvPr id="0" name=""/>
        <dsp:cNvSpPr/>
      </dsp:nvSpPr>
      <dsp:spPr>
        <a:xfrm>
          <a:off x="2535510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4F05B9-34F9-47C9-92EE-896A51C53D3B}">
      <dsp:nvSpPr>
        <dsp:cNvPr id="0" name=""/>
        <dsp:cNvSpPr/>
      </dsp:nvSpPr>
      <dsp:spPr>
        <a:xfrm>
          <a:off x="2765747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CNN</a:t>
          </a:r>
        </a:p>
      </dsp:txBody>
      <dsp:txXfrm>
        <a:off x="2804286" y="1061359"/>
        <a:ext cx="1995055" cy="1238727"/>
      </dsp:txXfrm>
    </dsp:sp>
    <dsp:sp modelId="{10C91CB5-B033-4382-A9D7-800E61E1E1F5}">
      <dsp:nvSpPr>
        <dsp:cNvPr id="0" name=""/>
        <dsp:cNvSpPr/>
      </dsp:nvSpPr>
      <dsp:spPr>
        <a:xfrm>
          <a:off x="5068118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981E8E-2767-4AA4-A018-1940755C5289}">
      <dsp:nvSpPr>
        <dsp:cNvPr id="0" name=""/>
        <dsp:cNvSpPr/>
      </dsp:nvSpPr>
      <dsp:spPr>
        <a:xfrm>
          <a:off x="5298355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Neuronske mreže</a:t>
          </a:r>
        </a:p>
      </dsp:txBody>
      <dsp:txXfrm>
        <a:off x="5336894" y="1061359"/>
        <a:ext cx="1995055" cy="1238727"/>
      </dsp:txXfrm>
    </dsp:sp>
    <dsp:sp modelId="{287B402A-9985-4A94-A015-D49D71890537}">
      <dsp:nvSpPr>
        <dsp:cNvPr id="0" name=""/>
        <dsp:cNvSpPr/>
      </dsp:nvSpPr>
      <dsp:spPr>
        <a:xfrm>
          <a:off x="7600726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DA5A9-171D-4A42-8AF2-D00A156F666D}">
      <dsp:nvSpPr>
        <dsp:cNvPr id="0" name=""/>
        <dsp:cNvSpPr/>
      </dsp:nvSpPr>
      <dsp:spPr>
        <a:xfrm>
          <a:off x="7830963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Slučajne šume</a:t>
          </a:r>
        </a:p>
      </dsp:txBody>
      <dsp:txXfrm>
        <a:off x="7869502" y="1061359"/>
        <a:ext cx="1995055" cy="1238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70380-3724-4FFE-A6A0-C690896F4521}" type="datetimeFigureOut">
              <a:rPr lang="hr-HR" smtClean="0"/>
              <a:t>4.6.2019.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FD70-073F-4347-8E7F-810CE59D2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994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3FD70-073F-4347-8E7F-810CE59D273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70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8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5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77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0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05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8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3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2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4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1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3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3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0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3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53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evenaashishjacob.com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DDB415-E33C-4BB8-95E2-92A387914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ALGORITMI ZA KLASIFIKACIJU FRAGMENATA </a:t>
            </a:r>
            <a:r>
              <a:rPr lang="hr-HR" dirty="0" err="1"/>
              <a:t>DAtoteka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3AAA73-A8DD-4E2E-AA0D-16D48D0EA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849" y="5486400"/>
            <a:ext cx="4419601" cy="1085850"/>
          </a:xfrm>
        </p:spPr>
        <p:txBody>
          <a:bodyPr/>
          <a:lstStyle/>
          <a:p>
            <a:r>
              <a:rPr lang="hr-HR" dirty="0"/>
              <a:t>Petra </a:t>
            </a:r>
            <a:r>
              <a:rPr lang="hr-HR" dirty="0" err="1"/>
              <a:t>omrčen</a:t>
            </a:r>
            <a:endParaRPr lang="hr-HR" dirty="0"/>
          </a:p>
          <a:p>
            <a:r>
              <a:rPr lang="hr-HR" dirty="0"/>
              <a:t>Mentor: Juraj </a:t>
            </a:r>
            <a:r>
              <a:rPr lang="hr-HR" dirty="0" err="1"/>
              <a:t>petrović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2065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64B2C5-5856-472B-B1B3-3D9C73F1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09" y="332768"/>
            <a:ext cx="9905998" cy="1478570"/>
          </a:xfrm>
        </p:spPr>
        <p:txBody>
          <a:bodyPr/>
          <a:lstStyle/>
          <a:p>
            <a:r>
              <a:rPr lang="hr-HR" dirty="0"/>
              <a:t>Dijelovi neuronske mreže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B3D46B-CB23-42E1-A66A-202260580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875" y="1571644"/>
            <a:ext cx="7260428" cy="36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ić za govor: pravokutnik 4">
            <a:extLst>
              <a:ext uri="{FF2B5EF4-FFF2-40B4-BE49-F238E27FC236}">
                <a16:creationId xmlns:a16="http://schemas.microsoft.com/office/drawing/2014/main" id="{9CC1CA73-1E40-407F-816A-234DBF290F1E}"/>
              </a:ext>
            </a:extLst>
          </p:cNvPr>
          <p:cNvSpPr/>
          <p:nvPr/>
        </p:nvSpPr>
        <p:spPr>
          <a:xfrm>
            <a:off x="1657350" y="5696557"/>
            <a:ext cx="2800350" cy="828675"/>
          </a:xfrm>
          <a:prstGeom prst="wedgeRectCallout">
            <a:avLst>
              <a:gd name="adj1" fmla="val 47534"/>
              <a:gd name="adj2" fmla="val -161638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ULAZNI SLOJ</a:t>
            </a:r>
          </a:p>
        </p:txBody>
      </p:sp>
      <p:sp>
        <p:nvSpPr>
          <p:cNvPr id="6" name="Oblačić za govor: pravokutnik 5">
            <a:extLst>
              <a:ext uri="{FF2B5EF4-FFF2-40B4-BE49-F238E27FC236}">
                <a16:creationId xmlns:a16="http://schemas.microsoft.com/office/drawing/2014/main" id="{36B176DE-BB75-4034-A08C-80307F405EE4}"/>
              </a:ext>
            </a:extLst>
          </p:cNvPr>
          <p:cNvSpPr/>
          <p:nvPr/>
        </p:nvSpPr>
        <p:spPr>
          <a:xfrm>
            <a:off x="5495925" y="5677526"/>
            <a:ext cx="2800350" cy="828675"/>
          </a:xfrm>
          <a:prstGeom prst="wedgeRectCallout">
            <a:avLst>
              <a:gd name="adj1" fmla="val -24915"/>
              <a:gd name="adj2" fmla="val -148994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SKRIVENI SLOJEVI</a:t>
            </a:r>
          </a:p>
        </p:txBody>
      </p:sp>
      <p:sp>
        <p:nvSpPr>
          <p:cNvPr id="7" name="Oblačić za govor: pravokutnik 6">
            <a:extLst>
              <a:ext uri="{FF2B5EF4-FFF2-40B4-BE49-F238E27FC236}">
                <a16:creationId xmlns:a16="http://schemas.microsoft.com/office/drawing/2014/main" id="{094A1D68-61BA-42D8-9C9E-929AD557C55C}"/>
              </a:ext>
            </a:extLst>
          </p:cNvPr>
          <p:cNvSpPr/>
          <p:nvPr/>
        </p:nvSpPr>
        <p:spPr>
          <a:xfrm>
            <a:off x="8677275" y="4737100"/>
            <a:ext cx="2800350" cy="828675"/>
          </a:xfrm>
          <a:prstGeom prst="wedgeRectCallout">
            <a:avLst>
              <a:gd name="adj1" fmla="val -83418"/>
              <a:gd name="adj2" fmla="val -135201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IZLAZNI SLOJ</a:t>
            </a:r>
          </a:p>
        </p:txBody>
      </p:sp>
    </p:spTree>
    <p:extLst>
      <p:ext uri="{BB962C8B-B14F-4D97-AF65-F5344CB8AC3E}">
        <p14:creationId xmlns:p14="http://schemas.microsoft.com/office/powerpoint/2010/main" val="5018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66726-E7D3-4425-9387-F69F8A39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261167" cy="1478570"/>
          </a:xfrm>
        </p:spPr>
        <p:txBody>
          <a:bodyPr/>
          <a:lstStyle/>
          <a:p>
            <a:r>
              <a:rPr lang="hr-HR" dirty="0"/>
              <a:t>Treniranje neuronskih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39F28F-6AF3-4094-AFB0-0D2292CF7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181702" cy="3541714"/>
          </a:xfrm>
        </p:spPr>
        <p:txBody>
          <a:bodyPr/>
          <a:lstStyle/>
          <a:p>
            <a:r>
              <a:rPr lang="en-US" dirty="0" err="1"/>
              <a:t>Svakoj</a:t>
            </a:r>
            <a:r>
              <a:rPr lang="en-US" dirty="0"/>
              <a:t>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neurona</a:t>
            </a:r>
            <a:r>
              <a:rPr lang="en-US" dirty="0"/>
              <a:t> </a:t>
            </a:r>
            <a:r>
              <a:rPr lang="en-US" dirty="0" err="1"/>
              <a:t>dodjeljuje</a:t>
            </a:r>
            <a:r>
              <a:rPr lang="en-US" dirty="0"/>
              <a:t> se </a:t>
            </a:r>
            <a:r>
              <a:rPr lang="en-US" dirty="0" err="1"/>
              <a:t>određena</a:t>
            </a:r>
            <a:r>
              <a:rPr lang="en-US" dirty="0"/>
              <a:t> </a:t>
            </a:r>
            <a:r>
              <a:rPr lang="en-US" dirty="0" err="1"/>
              <a:t>težina</a:t>
            </a:r>
            <a:r>
              <a:rPr lang="en-US" dirty="0"/>
              <a:t>(</a:t>
            </a:r>
            <a:r>
              <a:rPr lang="en-US" dirty="0" err="1"/>
              <a:t>engl</a:t>
            </a:r>
            <a:r>
              <a:rPr lang="en-US" dirty="0"/>
              <a:t> </a:t>
            </a:r>
            <a:r>
              <a:rPr lang="en-US" i="1" dirty="0"/>
              <a:t>weight</a:t>
            </a:r>
            <a:r>
              <a:rPr lang="en-US" dirty="0"/>
              <a:t>)</a:t>
            </a:r>
            <a:endParaRPr lang="hr-HR" dirty="0"/>
          </a:p>
          <a:p>
            <a:r>
              <a:rPr lang="en-US" dirty="0" err="1"/>
              <a:t>Aktivacijske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u </a:t>
            </a:r>
            <a:r>
              <a:rPr lang="en-US" dirty="0" err="1"/>
              <a:t>određivanju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težina</a:t>
            </a:r>
            <a:endParaRPr lang="hr-HR" dirty="0"/>
          </a:p>
        </p:txBody>
      </p:sp>
      <p:pic>
        <p:nvPicPr>
          <p:cNvPr id="4098" name="Picture 2" descr="Slikovni rezultat za weight lifting funny">
            <a:extLst>
              <a:ext uri="{FF2B5EF4-FFF2-40B4-BE49-F238E27FC236}">
                <a16:creationId xmlns:a16="http://schemas.microsoft.com/office/drawing/2014/main" id="{BD4F59C3-2AAE-4D3F-AAC3-96C187511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07" y="993189"/>
            <a:ext cx="5624944" cy="42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8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7D8F59-26EE-4440-99BF-5093BD96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Konvolucijske mreže</a:t>
            </a:r>
          </a:p>
        </p:txBody>
      </p:sp>
      <p:pic>
        <p:nvPicPr>
          <p:cNvPr id="180" name="Slika 179">
            <a:extLst>
              <a:ext uri="{FF2B5EF4-FFF2-40B4-BE49-F238E27FC236}">
                <a16:creationId xmlns:a16="http://schemas.microsoft.com/office/drawing/2014/main" id="{520CE3E1-AEC9-410B-9F2F-896B0592390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" r="1" b="13014"/>
          <a:stretch/>
        </p:blipFill>
        <p:spPr bwMode="auto">
          <a:xfrm>
            <a:off x="973635" y="951493"/>
            <a:ext cx="10266669" cy="2975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668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10B4-23CB-4ACC-8A7F-071A4696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Osnovne značajke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A93DA6-A3E4-4755-B588-EAF50574B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/>
              <a:t>Konvolucijska</a:t>
            </a:r>
            <a:r>
              <a:rPr lang="hr-HR" b="1" dirty="0"/>
              <a:t> neuronska </a:t>
            </a:r>
            <a:r>
              <a:rPr lang="hr-HR" dirty="0"/>
              <a:t>mreža je nadogradnja nad običnim višeslojnim mrežama. Ona se sastoji, kao i obična mreža, od jednog ulaznog, jednog izlaznog i jednog ili više skrivenih slojeva. </a:t>
            </a:r>
          </a:p>
          <a:p>
            <a:r>
              <a:rPr lang="hr-HR" dirty="0"/>
              <a:t>Kod </a:t>
            </a:r>
            <a:r>
              <a:rPr lang="hr-HR" dirty="0" err="1"/>
              <a:t>konvolucijskih</a:t>
            </a:r>
            <a:r>
              <a:rPr lang="hr-HR" dirty="0"/>
              <a:t> mreža specifični su </a:t>
            </a:r>
            <a:r>
              <a:rPr lang="hr-HR" b="1" dirty="0"/>
              <a:t>KONVOLUCIJSKI SLOJEVI</a:t>
            </a:r>
            <a:r>
              <a:rPr lang="hr-HR" dirty="0"/>
              <a:t> i </a:t>
            </a:r>
            <a:r>
              <a:rPr lang="hr-HR" b="1" dirty="0"/>
              <a:t>SLOJEVI SAŽIMANJA</a:t>
            </a:r>
            <a:r>
              <a:rPr lang="hr-HR" dirty="0"/>
              <a:t> te se oni izmjenjuju nekoliko puta te najčešće završavaju s jednim ili više potpuno povezanih slojeva koji služe za klasifikaciju.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2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124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150916-F268-4D09-BB7D-2955B167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95" y="887413"/>
            <a:ext cx="6013703" cy="4149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/>
              <a:t>slojevi</a:t>
            </a:r>
            <a:endParaRPr lang="en-US" sz="6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AD7E0E-65B8-488A-BCE8-174AB356C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435" y="479618"/>
            <a:ext cx="3743575" cy="1103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hr-HR" sz="2000" cap="all" dirty="0"/>
              <a:t>1. </a:t>
            </a:r>
            <a:r>
              <a:rPr lang="en-US" sz="2000" cap="all" dirty="0" err="1"/>
              <a:t>Konvolucijski</a:t>
            </a:r>
            <a:r>
              <a:rPr lang="en-US" sz="2000" cap="all" dirty="0"/>
              <a:t> </a:t>
            </a:r>
            <a:r>
              <a:rPr lang="en-US" sz="2000" cap="all" dirty="0" err="1"/>
              <a:t>sloj</a:t>
            </a:r>
            <a:endParaRPr lang="hr-HR" sz="2000" cap="all" dirty="0"/>
          </a:p>
          <a:p>
            <a:pPr marL="0" indent="0">
              <a:buNone/>
            </a:pPr>
            <a:endParaRPr lang="en-US" sz="2000" cap="all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7A1F257-0D3B-42F5-85E8-77A20050C2C5}"/>
              </a:ext>
            </a:extLst>
          </p:cNvPr>
          <p:cNvSpPr txBox="1"/>
          <p:nvPr/>
        </p:nvSpPr>
        <p:spPr>
          <a:xfrm>
            <a:off x="4780579" y="1112861"/>
            <a:ext cx="284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Filter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B60434F-F01D-46A4-8819-13C9C6F65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74" y="1779586"/>
            <a:ext cx="7506455" cy="40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72540A-8C80-45C0-AE17-EF3C25A29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67" y="696912"/>
            <a:ext cx="9905999" cy="798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1. Sloj sažimanja</a:t>
            </a:r>
          </a:p>
        </p:txBody>
      </p:sp>
      <p:pic>
        <p:nvPicPr>
          <p:cNvPr id="3074" name="Picture 2" descr="Povezana slika">
            <a:extLst>
              <a:ext uri="{FF2B5EF4-FFF2-40B4-BE49-F238E27FC236}">
                <a16:creationId xmlns:a16="http://schemas.microsoft.com/office/drawing/2014/main" id="{0DC8AA2C-7589-40B4-B0D5-318BC3CF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34" y="1495425"/>
            <a:ext cx="9636177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4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198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0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58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9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0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61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2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3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4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5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6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7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8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9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0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1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2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3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4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5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6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7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8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9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6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9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5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6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7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0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1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2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3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4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5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6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7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8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9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0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91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2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3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4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5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6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7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8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9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0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1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2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3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9D0B271-CDB6-499B-B0AB-FF862EC0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397" y="1113282"/>
            <a:ext cx="3489569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K-najbližih susjeda (knn)</a:t>
            </a:r>
          </a:p>
        </p:txBody>
      </p:sp>
      <p:sp>
        <p:nvSpPr>
          <p:cNvPr id="2104" name="Round Diagonal Corner Rectangle 6">
            <a:extLst>
              <a:ext uri="{FF2B5EF4-FFF2-40B4-BE49-F238E27FC236}">
                <a16:creationId xmlns:a16="http://schemas.microsoft.com/office/drawing/2014/main" id="{8B3F5CD4-CBC8-4A22-9DCC-0420CA28A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likovni rezultat za neighbour">
            <a:extLst>
              <a:ext uri="{FF2B5EF4-FFF2-40B4-BE49-F238E27FC236}">
                <a16:creationId xmlns:a16="http://schemas.microsoft.com/office/drawing/2014/main" id="{3540805B-87D0-4B3B-8FC1-84EAEBD57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6488" b="-3"/>
          <a:stretch/>
        </p:blipFill>
        <p:spPr bwMode="auto">
          <a:xfrm>
            <a:off x="1038226" y="1113891"/>
            <a:ext cx="6112382" cy="45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8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57D978-0383-4B31-A5E8-C642AE09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52" y="337854"/>
            <a:ext cx="9905998" cy="1478570"/>
          </a:xfrm>
        </p:spPr>
        <p:txBody>
          <a:bodyPr/>
          <a:lstStyle/>
          <a:p>
            <a:r>
              <a:rPr lang="hr-HR" dirty="0"/>
              <a:t>algoritam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958044F-0AF5-409E-BF66-CE1261D5B6C2}"/>
              </a:ext>
            </a:extLst>
          </p:cNvPr>
          <p:cNvSpPr txBox="1"/>
          <p:nvPr/>
        </p:nvSpPr>
        <p:spPr>
          <a:xfrm>
            <a:off x="1169207" y="1816424"/>
            <a:ext cx="985358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/>
              <a:t>kNN</a:t>
            </a:r>
            <a:r>
              <a:rPr lang="hr-HR" sz="2400" dirty="0"/>
              <a:t> je jedan od najjednostavnijih algoritama strojnog učenja koji se lako implementira i može se koristiti za klasifikaciju i regresiju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On spada u metode koje se zasnivaju na pronalaženju najsličnijih podataka podacima koje želimo klasificirati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r>
              <a:rPr lang="hr-HR" sz="2400" dirty="0"/>
              <a:t>KORACI: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Odabire se pozitivan cijeli broj k, zajedno s novim uzorkom.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400" dirty="0"/>
              <a:t>U našoj bazi podatak odabiremo k unosa koji su najbliži novom uzorku.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400" dirty="0"/>
              <a:t>Nalazimo najčešću klasifikaciju tih unosa.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400" dirty="0"/>
              <a:t>To je klasifikacija koju dajemo novom uzorku.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2353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9AA593-139E-47B0-BBB5-A1EC9DAA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053" y="976533"/>
            <a:ext cx="5117873" cy="4904934"/>
          </a:xfrm>
        </p:spPr>
        <p:txBody>
          <a:bodyPr>
            <a:normAutofit/>
          </a:bodyPr>
          <a:lstStyle/>
          <a:p>
            <a:r>
              <a:rPr lang="hr-HR" dirty="0"/>
              <a:t>Algoritam KNN-a </a:t>
            </a:r>
          </a:p>
          <a:p>
            <a:pPr lvl="0"/>
            <a:r>
              <a:rPr lang="hr-HR" dirty="0"/>
              <a:t>Odabire se pozitivan cijeli broj k, zajedno s novim uzorkom.</a:t>
            </a:r>
          </a:p>
          <a:p>
            <a:pPr lvl="0"/>
            <a:r>
              <a:rPr lang="hr-HR" dirty="0"/>
              <a:t>U našoj bazi podatak odabiremo k unosa koji su najbliži novom uzorku.</a:t>
            </a:r>
          </a:p>
          <a:p>
            <a:pPr lvl="0"/>
            <a:r>
              <a:rPr lang="hr-HR" dirty="0"/>
              <a:t>Nalazimo najčešću klasifikaciju tih unosa.</a:t>
            </a:r>
          </a:p>
          <a:p>
            <a:pPr lvl="0"/>
            <a:r>
              <a:rPr lang="hr-HR" dirty="0"/>
              <a:t>To je klasifikacija koju dajemo novom uzorku.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F1D95B-817E-4A03-B449-07CB1408EA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1129039"/>
            <a:ext cx="6140814" cy="44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9B17B-4FCC-4556-BAAC-752207A6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izabrati k?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2649F4-98CB-4915-A624-63F2E205D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kNN</a:t>
            </a:r>
            <a:r>
              <a:rPr lang="hr-HR" dirty="0"/>
              <a:t> algoritam pokrećemo nekoliko puta s različitim vrijednostima k i odabiremo onaj k koji smanjuje broj grešaka na koje nailazimo dok zadržavamo sposobnost algoritma da radi precizna predviđanja za podatke koje još nikad nije susreo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338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C9CB5D-CC16-497F-B6A0-5943A33A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097" y="-666749"/>
            <a:ext cx="5454331" cy="2525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 dirty="0"/>
              <a:t>INFORMACIJE</a:t>
            </a:r>
            <a:endParaRPr lang="en-US" sz="4800" dirty="0"/>
          </a:p>
        </p:txBody>
      </p:sp>
      <p:pic>
        <p:nvPicPr>
          <p:cNvPr id="1026" name="Picture 2" descr="Slikovni rezultat za mac">
            <a:extLst>
              <a:ext uri="{FF2B5EF4-FFF2-40B4-BE49-F238E27FC236}">
                <a16:creationId xmlns:a16="http://schemas.microsoft.com/office/drawing/2014/main" id="{C3C851B8-5CC4-4123-B2D1-2EF14CAE4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432"/>
          <a:stretch/>
        </p:blipFill>
        <p:spPr bwMode="auto">
          <a:xfrm>
            <a:off x="0" y="1120775"/>
            <a:ext cx="6353032" cy="57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 na kojoj se prikazuje na zatvorenom, objekt, bijelo&#10;&#10;Opis je automatski generiran">
            <a:extLst>
              <a:ext uri="{FF2B5EF4-FFF2-40B4-BE49-F238E27FC236}">
                <a16:creationId xmlns:a16="http://schemas.microsoft.com/office/drawing/2014/main" id="{ACEF383E-9DC4-4063-A3B2-0DFD1D48F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012" y="570707"/>
            <a:ext cx="3957638" cy="22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C1DFA0-D4E3-4679-8730-638ED53B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36111"/>
          </a:xfrm>
        </p:spPr>
        <p:txBody>
          <a:bodyPr/>
          <a:lstStyle/>
          <a:p>
            <a:r>
              <a:rPr lang="hr-HR" dirty="0"/>
              <a:t>PRIMJER PREDVIĐANJA ALGORITMA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1FDB603-7B0C-4054-950A-82A392D6E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68" y="1796142"/>
            <a:ext cx="8893718" cy="4760275"/>
          </a:xfrm>
        </p:spPr>
      </p:pic>
    </p:spTree>
    <p:extLst>
      <p:ext uri="{BB962C8B-B14F-4D97-AF65-F5344CB8AC3E}">
        <p14:creationId xmlns:p14="http://schemas.microsoft.com/office/powerpoint/2010/main" val="408394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81B1BC20-CC70-4C30-B9BE-C23E121CA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2">
            <a:extLst>
              <a:ext uri="{FF2B5EF4-FFF2-40B4-BE49-F238E27FC236}">
                <a16:creationId xmlns:a16="http://schemas.microsoft.com/office/drawing/2014/main" id="{BED7CCD5-D3A4-4162-9CC4-03DF5AB8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D5E95061-A9DC-4C67-BCAF-F56069099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92D4D96C-8395-4198-90A3-2363570D4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F229BAE-A3AA-4095-A3F8-65181A713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C71621C3-B057-4E50-808A-EF718590D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37D3BCDA-C38C-4B10-A653-0210E8597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CE4DC5B4-793A-4E8B-A3F7-53EB548F4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2664DA82-4469-42CC-93F4-662128EC6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ED439A82-9407-4694-886D-7447BDFF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C35292A7-2459-4132-8FE8-54BF071CC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8A55D4A9-1B6E-409D-BF10-201C8A829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FDA8F85E-07E7-45C0-A165-6DB771A53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09508E73-6AA1-460C-97B9-8EF00855A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5913AD99-4A77-44C3-ACDF-8410765B7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413BDF5F-2CC6-47A3-B422-38D6E292D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6F69599A-544F-4B1D-91C3-762B09CF7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DFAE31B2-DF2A-4FD2-B98E-3657F825C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9D7B120D-680C-4AC9-A263-A7DE0F5F1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DC8A9F99-D409-4E13-8D58-6A34BE714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EB955E41-680C-44AA-B602-C1A69E95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332ED336-B831-4A24-9181-CC63707A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1A8B6B8C-5265-4AD1-9A67-B3CFFF4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9E8ED6FD-8796-48CB-98ED-0E729E16B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DE668E67-2522-4B6B-A8BF-C3CD36F89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B2474CAA-635F-43E4-AFFF-B24637DC6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1C1B778D-83CB-443C-B463-7EE26603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654DEAB4-B194-4182-A7BE-E247F19AA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D8E3CE4C-0C48-485B-8EA0-B036FCC33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7958BBBD-B721-4DA1-8764-D8188EB70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23180B75-7F19-41E5-A4C3-9096FF7D1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Rectangle 33">
              <a:extLst>
                <a:ext uri="{FF2B5EF4-FFF2-40B4-BE49-F238E27FC236}">
                  <a16:creationId xmlns:a16="http://schemas.microsoft.com/office/drawing/2014/main" id="{57F706CF-8096-494C-A6E1-5BE7F62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8B4065A5-6701-492B-BE7F-9E00FE615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66E06571-DDD0-47CB-97CF-FF8432467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50F0D75F-DE36-46A5-8FEB-00CF9D01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C7AF11B9-2298-41D7-9878-99E19E827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7B43B683-4229-4623-A504-56FE6CCB5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7B4CC276-9BB9-4394-A369-F7DB2BD8E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98010162-18EE-455C-AABD-0B715C2BB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5950D288-22B2-4286-B4FB-D6665C103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E0A686CA-B0EF-4B0C-B69B-E715EA3E5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75D61EE6-C405-433B-AEC8-6241D547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4C718553-7221-4BFF-AFEE-64E166C6A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45">
              <a:extLst>
                <a:ext uri="{FF2B5EF4-FFF2-40B4-BE49-F238E27FC236}">
                  <a16:creationId xmlns:a16="http://schemas.microsoft.com/office/drawing/2014/main" id="{9F00A845-A7BB-4253-8C15-0FF3D0598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53476DBF-E7E4-46E9-AAF2-8810E14EE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4F608C86-9940-444C-B200-155DF4E02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BB49A08B-2E6F-4B8C-8F61-6869B069B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03A08195-C526-497F-89D0-566E91704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235FDAAF-2063-40C9-BE1C-7E116C8A3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2EAF15FA-570E-412B-992B-CAAB83384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91FCA14D-FA3E-44C1-B8CB-8C8B73048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A889215B-3708-4985-A1D7-42A99B357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5C58C66E-AFD4-4A37-9646-FF8A511A6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F99DC7ED-E983-4ACA-B702-727C2A593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918FC910-5BDA-49AE-95A5-774012D2D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AA1E286C-EECB-46DC-9505-501CCDD8B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58">
              <a:extLst>
                <a:ext uri="{FF2B5EF4-FFF2-40B4-BE49-F238E27FC236}">
                  <a16:creationId xmlns:a16="http://schemas.microsoft.com/office/drawing/2014/main" id="{A838D816-F9F3-4AB2-92C6-1F986D0B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E28CC28-156B-4D92-9282-5EA6431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Algoritam slučajnih šuma</a:t>
            </a:r>
          </a:p>
        </p:txBody>
      </p:sp>
      <p:sp useBgFill="1">
        <p:nvSpPr>
          <p:cNvPr id="133" name="Round Diagonal Corner Rectangle 6">
            <a:extLst>
              <a:ext uri="{FF2B5EF4-FFF2-40B4-BE49-F238E27FC236}">
                <a16:creationId xmlns:a16="http://schemas.microsoft.com/office/drawing/2014/main" id="{4683B8BC-85C4-41F2-9CD3-B074823B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FC4FD2-C2D8-49CD-8986-8911BC0170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79" y="951493"/>
            <a:ext cx="5236521" cy="30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05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FB7AA0-C929-4C2B-B81B-3BC47751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94718"/>
            <a:ext cx="9905998" cy="1478570"/>
          </a:xfrm>
        </p:spPr>
        <p:txBody>
          <a:bodyPr/>
          <a:lstStyle/>
          <a:p>
            <a:r>
              <a:rPr lang="hr-HR" dirty="0"/>
              <a:t>Stabla odlučivanja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CBEDD0-1D68-4269-98E8-F1315A5C7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974874" cy="3541714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Slučajna šuma gradi mnoštvo stabala odlučivanja i spaja ih zajedno kako bi dobila točnije i stabilnije predviđanje. </a:t>
            </a:r>
          </a:p>
          <a:p>
            <a:r>
              <a:rPr lang="hr-HR" dirty="0"/>
              <a:t>Stabla odlučivanja se koriste za dobivanje odgovora na pitanje: s obzirom na dani skup podataka kako bismo klasificirali nove uzorke?</a:t>
            </a:r>
          </a:p>
          <a:p>
            <a:endParaRPr lang="hr-H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9D8C71-A57F-4B41-A387-676C2798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15" y="1931657"/>
            <a:ext cx="6328065" cy="41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2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5C9C7D-B198-4013-A24A-5E3807C1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6905"/>
            <a:ext cx="9905998" cy="1478570"/>
          </a:xfrm>
        </p:spPr>
        <p:txBody>
          <a:bodyPr/>
          <a:lstStyle/>
          <a:p>
            <a:r>
              <a:rPr lang="hr-HR" dirty="0"/>
              <a:t>primjer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865AC6D-1D9B-4498-B2FA-12C016C3C3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3" y="1895475"/>
            <a:ext cx="5534977" cy="4076699"/>
          </a:xfrm>
          <a:prstGeom prst="rect">
            <a:avLst/>
          </a:prstGeom>
        </p:spPr>
      </p:pic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96ED2023-A8F4-4B03-A0D5-6E792AA93579}"/>
              </a:ext>
            </a:extLst>
          </p:cNvPr>
          <p:cNvCxnSpPr>
            <a:cxnSpLocks/>
          </p:cNvCxnSpPr>
          <p:nvPr/>
        </p:nvCxnSpPr>
        <p:spPr>
          <a:xfrm flipV="1">
            <a:off x="3371850" y="2809875"/>
            <a:ext cx="0" cy="274320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F5136BE5-5442-46A5-B54E-F07E99FC2EF3}"/>
              </a:ext>
            </a:extLst>
          </p:cNvPr>
          <p:cNvCxnSpPr/>
          <p:nvPr/>
        </p:nvCxnSpPr>
        <p:spPr>
          <a:xfrm>
            <a:off x="1695450" y="3790950"/>
            <a:ext cx="3038475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324329D5-369D-4D83-A693-2679E67E59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02" y="1895475"/>
            <a:ext cx="5294947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7CB5DA-600B-49F7-9D7E-2217F5605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055739" cy="354171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 descr="Slikovni rezultat za forest">
            <a:extLst>
              <a:ext uri="{FF2B5EF4-FFF2-40B4-BE49-F238E27FC236}">
                <a16:creationId xmlns:a16="http://schemas.microsoft.com/office/drawing/2014/main" id="{BF33EA28-E0AD-493F-81E6-730287A6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41368"/>
          </a:xfrm>
          <a:prstGeom prst="rect">
            <a:avLst/>
          </a:prstGeom>
          <a:noFill/>
          <a:effectLst>
            <a:glow>
              <a:schemeClr val="accent1"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7E2F97D-B165-4749-88DE-A44AE518DBF3}"/>
              </a:ext>
            </a:extLst>
          </p:cNvPr>
          <p:cNvSpPr txBox="1"/>
          <p:nvPr/>
        </p:nvSpPr>
        <p:spPr>
          <a:xfrm>
            <a:off x="2612571" y="3204392"/>
            <a:ext cx="696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/>
              <a:t>SLUČAJNE ŠUME</a:t>
            </a:r>
          </a:p>
        </p:txBody>
      </p:sp>
    </p:spTree>
    <p:extLst>
      <p:ext uri="{BB962C8B-B14F-4D97-AF65-F5344CB8AC3E}">
        <p14:creationId xmlns:p14="http://schemas.microsoft.com/office/powerpoint/2010/main" val="1880650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ACEB9BB-29C7-49EF-BFB0-7A7124C7D8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33" y="1014821"/>
            <a:ext cx="9014551" cy="50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3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DFFE8-567B-4C85-97C5-73B97588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38" y="2513993"/>
            <a:ext cx="9905998" cy="1478570"/>
          </a:xfrm>
        </p:spPr>
        <p:txBody>
          <a:bodyPr>
            <a:noAutofit/>
          </a:bodyPr>
          <a:lstStyle/>
          <a:p>
            <a:r>
              <a:rPr lang="hr-HR" sz="9600" dirty="0"/>
              <a:t>HVALA NA POZORNOSTI </a:t>
            </a:r>
            <a:r>
              <a:rPr lang="hr-HR" sz="9600" dirty="0">
                <a:sym typeface="Wingdings" panose="05000000000000000000" pitchFamily="2" charset="2"/>
              </a:rPr>
              <a:t></a:t>
            </a:r>
            <a:endParaRPr lang="hr-HR" sz="9600" dirty="0"/>
          </a:p>
        </p:txBody>
      </p:sp>
    </p:spTree>
    <p:extLst>
      <p:ext uri="{BB962C8B-B14F-4D97-AF65-F5344CB8AC3E}">
        <p14:creationId xmlns:p14="http://schemas.microsoft.com/office/powerpoint/2010/main" val="157199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706AE2E-B17B-43A3-84F8-9C0FE9466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200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EFFB8CF-3E94-42D7-849C-841E7744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4" name="Rectangle 5">
              <a:extLst>
                <a:ext uri="{FF2B5EF4-FFF2-40B4-BE49-F238E27FC236}">
                  <a16:creationId xmlns:a16="http://schemas.microsoft.com/office/drawing/2014/main" id="{C274DE9A-4502-4454-911E-B7FE9ED6D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76AFCF59-7BED-416B-ACD9-EA099C9B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8EEECEBC-B149-42E5-8164-EE5456F0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8">
              <a:extLst>
                <a:ext uri="{FF2B5EF4-FFF2-40B4-BE49-F238E27FC236}">
                  <a16:creationId xmlns:a16="http://schemas.microsoft.com/office/drawing/2014/main" id="{03B49256-D2D8-436B-8F29-0C7E5336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4045E56F-B537-408E-B346-B9B15C39A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904BDB2F-0893-4AD7-A871-C808C9651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512D8C6F-C154-4928-9891-DDCF50DA6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7E2BBA63-D694-4AD5-976F-4F1CDB20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394F9847-4F95-42E8-AE7E-8DD8A0E27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48CE4CA3-085D-44AC-996B-9F347B7B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0D7459AE-7E00-4707-B574-1D3636BB4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EF95E020-0C4A-4BD5-84BE-6DF8B8B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18CC4862-B9BB-4E63-9630-AA5241E68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156A0508-DDAB-4BFB-824D-CA9D3D833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E3B0103B-60DE-4385-B84E-53694FB9A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C8C1C0D4-C36E-4251-A97F-436AFA379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550D7341-7849-4B72-A2D7-68B7161D4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C9E742C7-3FF2-4931-B087-46AAA6C33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424AF1DB-9264-4B94-9F0D-EF37F12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766E43D2-CF93-4468-9B12-FFB234513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AC24EC38-E0E5-4A4E-A64D-359DD4A55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338D8FE1-6073-44CF-857C-9273A1607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39BAF819-1ABF-4754-B2E6-8C023A3B9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2B5FE77A-C8CA-4E0E-BA89-53BA982E6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264169FF-BB01-4F56-812A-738BE4AAC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831BA8DD-49DA-443B-AD7A-1680CD2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15B5FD47-B408-4DD0-BA9C-76C3F6814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2432FB6B-FBB2-438F-A3BC-0392CA944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Rectangle 33">
              <a:extLst>
                <a:ext uri="{FF2B5EF4-FFF2-40B4-BE49-F238E27FC236}">
                  <a16:creationId xmlns:a16="http://schemas.microsoft.com/office/drawing/2014/main" id="{A9E1CA69-4810-4E1D-A227-EA4EF015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978653C5-EFDF-4617-9A6A-E810A9C22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F1B9F231-1E6A-4122-81B0-043E2A5F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DF2B6BD0-0057-43BC-8681-9FAC9FC53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6D7D7117-2276-4EB9-882B-A44A2DB06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98AD68EB-6444-4B28-8F06-C0B6111AC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438FA125-C459-48A2-913F-F5D04E160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18E796D1-6480-436F-947D-550CCE516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4549B300-4F89-4E35-B5E7-53E3C6A54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2">
              <a:extLst>
                <a:ext uri="{FF2B5EF4-FFF2-40B4-BE49-F238E27FC236}">
                  <a16:creationId xmlns:a16="http://schemas.microsoft.com/office/drawing/2014/main" id="{D8DA6C40-62DD-4FB3-8D06-5A599E382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43">
              <a:extLst>
                <a:ext uri="{FF2B5EF4-FFF2-40B4-BE49-F238E27FC236}">
                  <a16:creationId xmlns:a16="http://schemas.microsoft.com/office/drawing/2014/main" id="{28EE2B35-9D3D-4925-8DA9-9DF0E40B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44">
              <a:extLst>
                <a:ext uri="{FF2B5EF4-FFF2-40B4-BE49-F238E27FC236}">
                  <a16:creationId xmlns:a16="http://schemas.microsoft.com/office/drawing/2014/main" id="{9DB82611-4043-4758-81EC-223961980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Rectangle 45">
              <a:extLst>
                <a:ext uri="{FF2B5EF4-FFF2-40B4-BE49-F238E27FC236}">
                  <a16:creationId xmlns:a16="http://schemas.microsoft.com/office/drawing/2014/main" id="{A8210AB3-0776-4F74-9227-5E448D1AF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5" name="Freeform 46">
              <a:extLst>
                <a:ext uri="{FF2B5EF4-FFF2-40B4-BE49-F238E27FC236}">
                  <a16:creationId xmlns:a16="http://schemas.microsoft.com/office/drawing/2014/main" id="{002C10AB-E300-481E-AFA5-410481B16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47">
              <a:extLst>
                <a:ext uri="{FF2B5EF4-FFF2-40B4-BE49-F238E27FC236}">
                  <a16:creationId xmlns:a16="http://schemas.microsoft.com/office/drawing/2014/main" id="{11F47C5E-0453-4EF5-B969-A8263DC6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48">
              <a:extLst>
                <a:ext uri="{FF2B5EF4-FFF2-40B4-BE49-F238E27FC236}">
                  <a16:creationId xmlns:a16="http://schemas.microsoft.com/office/drawing/2014/main" id="{D0CFDC87-55E8-40E1-BD98-4E1EA2C09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49">
              <a:extLst>
                <a:ext uri="{FF2B5EF4-FFF2-40B4-BE49-F238E27FC236}">
                  <a16:creationId xmlns:a16="http://schemas.microsoft.com/office/drawing/2014/main" id="{C1151505-8A7F-41D8-AE03-AD172E38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50">
              <a:extLst>
                <a:ext uri="{FF2B5EF4-FFF2-40B4-BE49-F238E27FC236}">
                  <a16:creationId xmlns:a16="http://schemas.microsoft.com/office/drawing/2014/main" id="{918DAD20-1F9F-41A7-B9D0-EE92F9B32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51">
              <a:extLst>
                <a:ext uri="{FF2B5EF4-FFF2-40B4-BE49-F238E27FC236}">
                  <a16:creationId xmlns:a16="http://schemas.microsoft.com/office/drawing/2014/main" id="{D303B51B-ADCC-43C9-AE4F-0168CFA63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52">
              <a:extLst>
                <a:ext uri="{FF2B5EF4-FFF2-40B4-BE49-F238E27FC236}">
                  <a16:creationId xmlns:a16="http://schemas.microsoft.com/office/drawing/2014/main" id="{5621B409-0B0A-4827-81F9-684C335EE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53">
              <a:extLst>
                <a:ext uri="{FF2B5EF4-FFF2-40B4-BE49-F238E27FC236}">
                  <a16:creationId xmlns:a16="http://schemas.microsoft.com/office/drawing/2014/main" id="{FCA6910E-A4EC-464B-B285-5F1E40AEF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54">
              <a:extLst>
                <a:ext uri="{FF2B5EF4-FFF2-40B4-BE49-F238E27FC236}">
                  <a16:creationId xmlns:a16="http://schemas.microsoft.com/office/drawing/2014/main" id="{7D0C75DF-4953-4E72-B34A-2F8BD052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55">
              <a:extLst>
                <a:ext uri="{FF2B5EF4-FFF2-40B4-BE49-F238E27FC236}">
                  <a16:creationId xmlns:a16="http://schemas.microsoft.com/office/drawing/2014/main" id="{998A65EA-C434-41FF-B792-2BDC11501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56">
              <a:extLst>
                <a:ext uri="{FF2B5EF4-FFF2-40B4-BE49-F238E27FC236}">
                  <a16:creationId xmlns:a16="http://schemas.microsoft.com/office/drawing/2014/main" id="{3A6D2AE4-7ABD-4946-BE69-5FD3C1A1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57">
              <a:extLst>
                <a:ext uri="{FF2B5EF4-FFF2-40B4-BE49-F238E27FC236}">
                  <a16:creationId xmlns:a16="http://schemas.microsoft.com/office/drawing/2014/main" id="{833A81DC-8A3A-4141-A713-A2FE1C572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58">
              <a:extLst>
                <a:ext uri="{FF2B5EF4-FFF2-40B4-BE49-F238E27FC236}">
                  <a16:creationId xmlns:a16="http://schemas.microsoft.com/office/drawing/2014/main" id="{47BB7FFD-57DB-41BD-8D42-9FB58174B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59" name="Picture 2">
            <a:extLst>
              <a:ext uri="{FF2B5EF4-FFF2-40B4-BE49-F238E27FC236}">
                <a16:creationId xmlns:a16="http://schemas.microsoft.com/office/drawing/2014/main" id="{3631D3C9-4C1D-4B3A-A737-E6E78004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155A761-6B5B-4541-BD9E-A5A0086D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397" y="1113282"/>
            <a:ext cx="3489569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Spremanje datoteka</a:t>
            </a:r>
          </a:p>
        </p:txBody>
      </p:sp>
      <p:sp useBgFill="1">
        <p:nvSpPr>
          <p:cNvPr id="161" name="Round Diagonal Corner Rectangle 6">
            <a:extLst>
              <a:ext uri="{FF2B5EF4-FFF2-40B4-BE49-F238E27FC236}">
                <a16:creationId xmlns:a16="http://schemas.microsoft.com/office/drawing/2014/main" id="{5B986EF0-8540-483D-9DDE-1F168FAAC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id="{312D6001-84D7-4E98-8904-A865E9F022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88" y="1553337"/>
            <a:ext cx="6112382" cy="37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20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F19F41-8053-4059-B594-4B807278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73" y="196857"/>
            <a:ext cx="7559039" cy="12128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Fragmentacija</a:t>
            </a:r>
            <a:endParaRPr lang="en-US" sz="5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4CAA3C-59AB-4C1A-969A-C211E9C9C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410" y="1797052"/>
            <a:ext cx="7539989" cy="18510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/>
              <a:t>Fragmentacija datoteke je pojam koji opisuje grupu datoteka koje su razbacane po tvrdom disku umjesto da su na jednom kontinuiranom mjestu</a:t>
            </a:r>
            <a:endParaRPr lang="hr-HR" cap="all" dirty="0"/>
          </a:p>
        </p:txBody>
      </p:sp>
      <p:pic>
        <p:nvPicPr>
          <p:cNvPr id="214" name="Slika 213">
            <a:extLst>
              <a:ext uri="{FF2B5EF4-FFF2-40B4-BE49-F238E27FC236}">
                <a16:creationId xmlns:a16="http://schemas.microsoft.com/office/drawing/2014/main" id="{0AE05229-39A7-42CB-8E37-C084666D0A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27" y="3734088"/>
            <a:ext cx="50940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2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00D32-3C5A-414B-9ACC-D48424AE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178" y="424543"/>
            <a:ext cx="5241251" cy="10195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 </a:t>
            </a:r>
            <a:r>
              <a:rPr lang="hr-HR" sz="4800" dirty="0"/>
              <a:t>PROBLEMI</a:t>
            </a:r>
            <a:endParaRPr lang="en-US" sz="4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1E3B716-BDD4-4BF1-A58A-B516812B12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72" y="1839686"/>
            <a:ext cx="3744684" cy="416922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6A72ED2-8642-437B-B8C1-4DDE793320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78" y="1839687"/>
            <a:ext cx="3842655" cy="41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21E86-4C21-4EC8-B41E-4593D26E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AD5ECCB-5749-403D-AE2A-089505158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926665"/>
              </p:ext>
            </p:extLst>
          </p:nvPr>
        </p:nvGraphicFramePr>
        <p:xfrm>
          <a:off x="2007806" y="800124"/>
          <a:ext cx="7136765" cy="52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lika 5" descr="Slika na kojoj se prikazuje osoba, muškarac, zgrada, sjedenje&#10;&#10;Opis je automatski generiran">
            <a:extLst>
              <a:ext uri="{FF2B5EF4-FFF2-40B4-BE49-F238E27FC236}">
                <a16:creationId xmlns:a16="http://schemas.microsoft.com/office/drawing/2014/main" id="{5DEB4873-AF73-40AB-8415-56B5137E0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00896"/>
            <a:ext cx="5114925" cy="265710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C53EBCD-BDB4-4049-90F5-33FA60EB8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6166" y="1"/>
            <a:ext cx="3205834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9F632D-395C-46A8-93EF-0ACA0B16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hr-HR" sz="4400" b="1" dirty="0"/>
              <a:t>Algoritmi strojnog učenja</a:t>
            </a:r>
            <a:endParaRPr lang="en-US" sz="4400" b="1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4A967A7D-9B7E-44CF-997B-3028302ED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594709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3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87" name="Rectangle 86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CA7731-29E5-47A5-B2AC-9D813EA7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663" y="370868"/>
            <a:ext cx="3084891" cy="1478570"/>
          </a:xfrm>
        </p:spPr>
        <p:txBody>
          <a:bodyPr>
            <a:normAutofit/>
          </a:bodyPr>
          <a:lstStyle/>
          <a:p>
            <a:r>
              <a:rPr lang="hr-HR" sz="4000" dirty="0"/>
              <a:t>Neuronske mreže</a:t>
            </a:r>
          </a:p>
        </p:txBody>
      </p:sp>
      <p:pic>
        <p:nvPicPr>
          <p:cNvPr id="79" name="Rezervirano mjesto sadržaja 8" descr="Slika na kojoj se prikazuje plavo, životinja, beskralješnjak&#10;&#10;Opis je automatski generiran">
            <a:extLst>
              <a:ext uri="{FF2B5EF4-FFF2-40B4-BE49-F238E27FC236}">
                <a16:creationId xmlns:a16="http://schemas.microsoft.com/office/drawing/2014/main" id="{723A8103-3F34-48D7-893C-68D2D95A2E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290" r="10049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2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81" name="Content Placeholder 14">
            <a:extLst>
              <a:ext uri="{FF2B5EF4-FFF2-40B4-BE49-F238E27FC236}">
                <a16:creationId xmlns:a16="http://schemas.microsoft.com/office/drawing/2014/main" id="{D1771540-F47D-422D-B662-B999CF68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236" y="2141733"/>
            <a:ext cx="3084892" cy="2360613"/>
          </a:xfrm>
        </p:spPr>
        <p:txBody>
          <a:bodyPr>
            <a:noAutofit/>
          </a:bodyPr>
          <a:lstStyle/>
          <a:p>
            <a:r>
              <a:rPr lang="en-US" sz="2000" dirty="0" err="1"/>
              <a:t>Umjetna</a:t>
            </a:r>
            <a:r>
              <a:rPr lang="en-US" sz="2000" dirty="0"/>
              <a:t> </a:t>
            </a:r>
            <a:r>
              <a:rPr lang="en-US" sz="2000" dirty="0" err="1"/>
              <a:t>neuronska</a:t>
            </a:r>
            <a:r>
              <a:rPr lang="en-US" sz="2000" dirty="0"/>
              <a:t> </a:t>
            </a:r>
            <a:r>
              <a:rPr lang="en-US" sz="2000" dirty="0" err="1"/>
              <a:t>mreža</a:t>
            </a:r>
            <a:r>
              <a:rPr lang="en-US" sz="2000" dirty="0"/>
              <a:t> je </a:t>
            </a:r>
            <a:r>
              <a:rPr lang="en-US" sz="2000" dirty="0" err="1"/>
              <a:t>niz</a:t>
            </a:r>
            <a:r>
              <a:rPr lang="en-US" sz="2000" dirty="0"/>
              <a:t> </a:t>
            </a:r>
            <a:r>
              <a:rPr lang="en-US" sz="2000" dirty="0" err="1"/>
              <a:t>algoritama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nastoje</a:t>
            </a:r>
            <a:r>
              <a:rPr lang="en-US" sz="2000" dirty="0"/>
              <a:t> </a:t>
            </a:r>
            <a:r>
              <a:rPr lang="en-US" sz="2000" dirty="0" err="1"/>
              <a:t>prepoznati</a:t>
            </a:r>
            <a:r>
              <a:rPr lang="en-US" sz="2000" dirty="0"/>
              <a:t> </a:t>
            </a:r>
            <a:r>
              <a:rPr lang="en-US" sz="2000" dirty="0" err="1"/>
              <a:t>temeljne</a:t>
            </a:r>
            <a:r>
              <a:rPr lang="en-US" sz="2000" dirty="0"/>
              <a:t> </a:t>
            </a:r>
            <a:r>
              <a:rPr lang="en-US" sz="2000" dirty="0" err="1"/>
              <a:t>odnose</a:t>
            </a:r>
            <a:r>
              <a:rPr lang="en-US" sz="2000" dirty="0"/>
              <a:t> u </a:t>
            </a:r>
            <a:r>
              <a:rPr lang="en-US" sz="2000" dirty="0" err="1"/>
              <a:t>skupu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oponaša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ljudski</a:t>
            </a:r>
            <a:r>
              <a:rPr lang="en-US" sz="2000" dirty="0"/>
              <a:t> </a:t>
            </a:r>
            <a:r>
              <a:rPr lang="en-US" sz="2000" dirty="0" err="1"/>
              <a:t>mozak</a:t>
            </a:r>
            <a:r>
              <a:rPr lang="en-US" sz="2000" dirty="0"/>
              <a:t> </a:t>
            </a:r>
            <a:r>
              <a:rPr lang="en-US" sz="2000" dirty="0" err="1"/>
              <a:t>djeluje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174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D0DDB1-4075-470D-9C3C-34746064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1097488"/>
            <a:ext cx="4518024" cy="16240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Neuron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810002-1C2F-4021-AF98-8C2D5081946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r="24313" b="2"/>
          <a:stretch/>
        </p:blipFill>
        <p:spPr bwMode="auto">
          <a:xfrm>
            <a:off x="3250748" y="1329984"/>
            <a:ext cx="6807652" cy="507081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484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407</Words>
  <Application>Microsoft Office PowerPoint</Application>
  <PresentationFormat>Widescreen</PresentationFormat>
  <Paragraphs>60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Tw Cen MT</vt:lpstr>
      <vt:lpstr>Kružnica</vt:lpstr>
      <vt:lpstr>ALGORITMI ZA KLASIFIKACIJU FRAGMENATA DAtoteka</vt:lpstr>
      <vt:lpstr>INFORMACIJE</vt:lpstr>
      <vt:lpstr>Spremanje datoteka</vt:lpstr>
      <vt:lpstr>Fragmentacija</vt:lpstr>
      <vt:lpstr> PROBLEMI</vt:lpstr>
      <vt:lpstr> </vt:lpstr>
      <vt:lpstr>Algoritmi strojnog učenja</vt:lpstr>
      <vt:lpstr>Neuronske mreže</vt:lpstr>
      <vt:lpstr>Neuron</vt:lpstr>
      <vt:lpstr>Dijelovi neuronske mreže</vt:lpstr>
      <vt:lpstr>Treniranje neuronskih mreža</vt:lpstr>
      <vt:lpstr>Konvolucijske mreže</vt:lpstr>
      <vt:lpstr>Osnovne značajke</vt:lpstr>
      <vt:lpstr>slojevi</vt:lpstr>
      <vt:lpstr>PowerPoint Presentation</vt:lpstr>
      <vt:lpstr>K-najbližih susjeda (knn)</vt:lpstr>
      <vt:lpstr>algoritam</vt:lpstr>
      <vt:lpstr>PowerPoint Presentation</vt:lpstr>
      <vt:lpstr>Kako izabrati k?</vt:lpstr>
      <vt:lpstr>PRIMJER PREDVIĐANJA ALGORITMA</vt:lpstr>
      <vt:lpstr>Algoritam slučajnih šuma</vt:lpstr>
      <vt:lpstr>Stabla odlučivanja</vt:lpstr>
      <vt:lpstr>primjer</vt:lpstr>
      <vt:lpstr>PowerPoint Presentation</vt:lpstr>
      <vt:lpstr>PowerPoint Presentation</vt:lpstr>
      <vt:lpstr>HVALA NA POZORNOSTI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ALGORITMI ZA KLASIFIKACIJU FRAGMENATA DAtoteka</dc:title>
  <dc:creator>Petra Omrčen</dc:creator>
  <cp:lastModifiedBy>Juraj Petrović</cp:lastModifiedBy>
  <cp:revision>16</cp:revision>
  <dcterms:created xsi:type="dcterms:W3CDTF">2019-05-26T15:49:05Z</dcterms:created>
  <dcterms:modified xsi:type="dcterms:W3CDTF">2019-06-04T10:05:59Z</dcterms:modified>
</cp:coreProperties>
</file>