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na Ikić" initials="UI" lastIdx="1" clrIdx="0">
    <p:extLst>
      <p:ext uri="{19B8F6BF-5375-455C-9EA6-DF929625EA0E}">
        <p15:presenceInfo xmlns:p15="http://schemas.microsoft.com/office/powerpoint/2012/main" userId="3724a944d7778c4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6058" autoAdjust="0"/>
  </p:normalViewPr>
  <p:slideViewPr>
    <p:cSldViewPr snapToGrid="0">
      <p:cViewPr varScale="1">
        <p:scale>
          <a:sx n="48" d="100"/>
          <a:sy n="48" d="100"/>
        </p:scale>
        <p:origin x="1578" y="5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2" d="100"/>
          <a:sy n="52" d="100"/>
        </p:scale>
        <p:origin x="29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79BF2BE-C19F-4400-9CD7-B1894249549B}" type="datetimeFigureOut">
              <a:rPr lang="hr-HR" smtClean="0"/>
              <a:t>23.5.2019.</a:t>
            </a:fld>
            <a:endParaRPr lang="hr-H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A15B542-9910-45FD-A04A-98F4D0D36FD5}" type="slidenum">
              <a:rPr lang="hr-HR" smtClean="0"/>
              <a:t>‹#›</a:t>
            </a:fld>
            <a:endParaRPr lang="hr-HR"/>
          </a:p>
        </p:txBody>
      </p:sp>
    </p:spTree>
    <p:extLst>
      <p:ext uri="{BB962C8B-B14F-4D97-AF65-F5344CB8AC3E}">
        <p14:creationId xmlns:p14="http://schemas.microsoft.com/office/powerpoint/2010/main" val="2506209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36FD7-1719-4EE7-9724-494B6FA92E47}" type="datetimeFigureOut">
              <a:rPr lang="hr-HR" smtClean="0"/>
              <a:t>23.5.2019.</a:t>
            </a:fld>
            <a:endParaRPr lang="hr-H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A57F9A-B94E-46D3-A66C-10E3B7B2CB0D}" type="slidenum">
              <a:rPr lang="hr-HR" smtClean="0"/>
              <a:t>‹#›</a:t>
            </a:fld>
            <a:endParaRPr lang="hr-HR"/>
          </a:p>
        </p:txBody>
      </p:sp>
    </p:spTree>
    <p:extLst>
      <p:ext uri="{BB962C8B-B14F-4D97-AF65-F5344CB8AC3E}">
        <p14:creationId xmlns:p14="http://schemas.microsoft.com/office/powerpoint/2010/main" val="2638845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38A57F9A-B94E-46D3-A66C-10E3B7B2CB0D}" type="slidenum">
              <a:rPr lang="hr-HR" smtClean="0"/>
              <a:t>1</a:t>
            </a:fld>
            <a:endParaRPr lang="hr-HR"/>
          </a:p>
        </p:txBody>
      </p:sp>
    </p:spTree>
    <p:extLst>
      <p:ext uri="{BB962C8B-B14F-4D97-AF65-F5344CB8AC3E}">
        <p14:creationId xmlns:p14="http://schemas.microsoft.com/office/powerpoint/2010/main" val="3025802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Ponovnim pretraživanjem po Moodleu</a:t>
            </a:r>
            <a:r>
              <a:rPr lang="hr-HR" baseline="0" dirty="0" smtClean="0"/>
              <a:t> i aktivacijom na forumu kao i za prvi problem istaknuo se plugin Group Choice. </a:t>
            </a:r>
            <a:r>
              <a:rPr lang="hr-HR" sz="1200" kern="1200" dirty="0" smtClean="0">
                <a:solidFill>
                  <a:schemeClr val="tx1"/>
                </a:solidFill>
                <a:effectLst/>
                <a:latin typeface="+mn-lt"/>
                <a:ea typeface="+mn-ea"/>
                <a:cs typeface="+mn-cs"/>
              </a:rPr>
              <a:t>Taj plugin omogućava profesorima da postave mogućnosti između kojih studenti mogu birati kao i ograničiti broj sudionika za svaku ponuđenu mogućnost. Uz</a:t>
            </a:r>
            <a:r>
              <a:rPr lang="hr-HR" sz="1200" kern="1200" baseline="0" dirty="0" smtClean="0">
                <a:solidFill>
                  <a:schemeClr val="tx1"/>
                </a:solidFill>
                <a:effectLst/>
                <a:latin typeface="+mn-lt"/>
                <a:ea typeface="+mn-ea"/>
                <a:cs typeface="+mn-cs"/>
              </a:rPr>
              <a:t> to plugin omogućava i da jedan korisnik odabere više ponuđenih odgovora. </a:t>
            </a:r>
            <a:endParaRPr lang="hr-HR" dirty="0"/>
          </a:p>
        </p:txBody>
      </p:sp>
      <p:sp>
        <p:nvSpPr>
          <p:cNvPr id="4" name="Slide Number Placeholder 3"/>
          <p:cNvSpPr>
            <a:spLocks noGrp="1"/>
          </p:cNvSpPr>
          <p:nvPr>
            <p:ph type="sldNum" sz="quarter" idx="10"/>
          </p:nvPr>
        </p:nvSpPr>
        <p:spPr/>
        <p:txBody>
          <a:bodyPr/>
          <a:lstStyle/>
          <a:p>
            <a:fld id="{38A57F9A-B94E-46D3-A66C-10E3B7B2CB0D}" type="slidenum">
              <a:rPr lang="hr-HR" smtClean="0"/>
              <a:t>10</a:t>
            </a:fld>
            <a:endParaRPr lang="hr-HR"/>
          </a:p>
        </p:txBody>
      </p:sp>
    </p:spTree>
    <p:extLst>
      <p:ext uri="{BB962C8B-B14F-4D97-AF65-F5344CB8AC3E}">
        <p14:creationId xmlns:p14="http://schemas.microsoft.com/office/powerpoint/2010/main" val="1414960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Na</a:t>
            </a:r>
            <a:r>
              <a:rPr lang="hr-HR" baseline="0" dirty="0" smtClean="0"/>
              <a:t> slajdu je prikaz skice na kojoj možemo vidjeti kako izgleda primjena ranije opisanog plugina. </a:t>
            </a:r>
            <a:endParaRPr lang="hr-HR" dirty="0"/>
          </a:p>
        </p:txBody>
      </p:sp>
      <p:sp>
        <p:nvSpPr>
          <p:cNvPr id="4" name="Slide Number Placeholder 3"/>
          <p:cNvSpPr>
            <a:spLocks noGrp="1"/>
          </p:cNvSpPr>
          <p:nvPr>
            <p:ph type="sldNum" sz="quarter" idx="10"/>
          </p:nvPr>
        </p:nvSpPr>
        <p:spPr/>
        <p:txBody>
          <a:bodyPr/>
          <a:lstStyle/>
          <a:p>
            <a:fld id="{38A57F9A-B94E-46D3-A66C-10E3B7B2CB0D}" type="slidenum">
              <a:rPr lang="hr-HR" smtClean="0"/>
              <a:t>11</a:t>
            </a:fld>
            <a:endParaRPr lang="hr-HR"/>
          </a:p>
        </p:txBody>
      </p:sp>
    </p:spTree>
    <p:extLst>
      <p:ext uri="{BB962C8B-B14F-4D97-AF65-F5344CB8AC3E}">
        <p14:creationId xmlns:p14="http://schemas.microsoft.com/office/powerpoint/2010/main" val="1944633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200" kern="1200" dirty="0" smtClean="0">
                <a:solidFill>
                  <a:schemeClr val="tx1"/>
                </a:solidFill>
                <a:effectLst/>
                <a:latin typeface="+mn-lt"/>
                <a:ea typeface="+mn-ea"/>
                <a:cs typeface="+mn-cs"/>
              </a:rPr>
              <a:t>Izvan Moodle-a jedan od alata koji je koristan za rješavanje ovog problema je Doodle. Doodle je online aplikacija koja služi za stvaranje rasporeda i pomaže u planiranju i organizaciji vremena. Napravljen raspored može se dijeliti s drugima kako bi mogli na istom tom rasporedu označiti svoju prisutnost. Velika</a:t>
            </a:r>
            <a:r>
              <a:rPr lang="hr-HR" sz="1200" kern="1200" baseline="0" dirty="0" smtClean="0">
                <a:solidFill>
                  <a:schemeClr val="tx1"/>
                </a:solidFill>
                <a:effectLst/>
                <a:latin typeface="+mn-lt"/>
                <a:ea typeface="+mn-ea"/>
                <a:cs typeface="+mn-cs"/>
              </a:rPr>
              <a:t> prednost Doodle-a je ta što osobe koje žele sudjelovati u Doodle anketi ne moraju posjedovati račun.</a:t>
            </a:r>
            <a:endParaRPr lang="hr-HR"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A57F9A-B94E-46D3-A66C-10E3B7B2CB0D}" type="slidenum">
              <a:rPr lang="hr-HR" smtClean="0"/>
              <a:t>12</a:t>
            </a:fld>
            <a:endParaRPr lang="hr-HR"/>
          </a:p>
        </p:txBody>
      </p:sp>
    </p:spTree>
    <p:extLst>
      <p:ext uri="{BB962C8B-B14F-4D97-AF65-F5344CB8AC3E}">
        <p14:creationId xmlns:p14="http://schemas.microsoft.com/office/powerpoint/2010/main" val="898985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200" kern="1200" dirty="0" smtClean="0">
                <a:solidFill>
                  <a:schemeClr val="tx1"/>
                </a:solidFill>
                <a:effectLst/>
                <a:latin typeface="+mn-lt"/>
                <a:ea typeface="+mn-ea"/>
                <a:cs typeface="+mn-cs"/>
              </a:rPr>
              <a:t>Umjesto rasporeda može se napraviti popis (npr. temi za seminar) i u postavkama odrediti koliko ljudi može odabrati jednu stavku s popisa, a i koliko različitih stavki smije odabrati jedna osoba. Čim se ispuni kvota ta stavka se zaključava za daljnje odabire. </a:t>
            </a:r>
          </a:p>
          <a:p>
            <a:pPr marL="0" marR="0" lvl="0" indent="0" algn="l" defTabSz="914400" rtl="0" eaLnBrk="1" fontAlgn="auto" latinLnBrk="0" hangingPunct="1">
              <a:lnSpc>
                <a:spcPct val="100000"/>
              </a:lnSpc>
              <a:spcBef>
                <a:spcPts val="0"/>
              </a:spcBef>
              <a:spcAft>
                <a:spcPts val="0"/>
              </a:spcAft>
              <a:buClrTx/>
              <a:buSzTx/>
              <a:buFontTx/>
              <a:buNone/>
              <a:tabLst/>
              <a:defRPr/>
            </a:pPr>
            <a:r>
              <a:rPr lang="hr-HR" sz="1200" kern="1200" dirty="0" smtClean="0">
                <a:solidFill>
                  <a:schemeClr val="tx1"/>
                </a:solidFill>
                <a:effectLst/>
                <a:latin typeface="+mn-lt"/>
                <a:ea typeface="+mn-ea"/>
                <a:cs typeface="+mn-cs"/>
              </a:rPr>
              <a:t>Ukratko možemo reći da je Doodle online</a:t>
            </a:r>
            <a:r>
              <a:rPr lang="hr-HR" sz="1200" kern="1200" baseline="0" dirty="0" smtClean="0">
                <a:solidFill>
                  <a:schemeClr val="tx1"/>
                </a:solidFill>
                <a:effectLst/>
                <a:latin typeface="+mn-lt"/>
                <a:ea typeface="+mn-ea"/>
                <a:cs typeface="+mn-cs"/>
              </a:rPr>
              <a:t> verzija Moodleovog Custom Lessona.</a:t>
            </a:r>
            <a:endParaRPr lang="hr-HR" dirty="0" smtClean="0"/>
          </a:p>
          <a:p>
            <a:endParaRPr lang="hr-HR" dirty="0"/>
          </a:p>
        </p:txBody>
      </p:sp>
      <p:sp>
        <p:nvSpPr>
          <p:cNvPr id="4" name="Slide Number Placeholder 3"/>
          <p:cNvSpPr>
            <a:spLocks noGrp="1"/>
          </p:cNvSpPr>
          <p:nvPr>
            <p:ph type="sldNum" sz="quarter" idx="10"/>
          </p:nvPr>
        </p:nvSpPr>
        <p:spPr/>
        <p:txBody>
          <a:bodyPr/>
          <a:lstStyle/>
          <a:p>
            <a:fld id="{38A57F9A-B94E-46D3-A66C-10E3B7B2CB0D}" type="slidenum">
              <a:rPr lang="hr-HR" smtClean="0"/>
              <a:t>13</a:t>
            </a:fld>
            <a:endParaRPr lang="hr-HR"/>
          </a:p>
        </p:txBody>
      </p:sp>
    </p:spTree>
    <p:extLst>
      <p:ext uri="{BB962C8B-B14F-4D97-AF65-F5344CB8AC3E}">
        <p14:creationId xmlns:p14="http://schemas.microsoft.com/office/powerpoint/2010/main" val="646495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U svrhu ispitivanja Doodlea</a:t>
            </a:r>
            <a:r>
              <a:rPr lang="hr-HR" baseline="0" dirty="0" smtClean="0"/>
              <a:t> provela sam anketu. U konačnoj tablici jasno je vidljivo koliko sudionika sudjeluje u kojoj aktivnosti i koliko sudionika je maksimalno moglo pristupiti određenoj aktivnosti. Također vidi se pojedinačni odabir svakog sudionika u anketi. </a:t>
            </a:r>
            <a:endParaRPr lang="hr-HR" dirty="0"/>
          </a:p>
        </p:txBody>
      </p:sp>
      <p:sp>
        <p:nvSpPr>
          <p:cNvPr id="4" name="Slide Number Placeholder 3"/>
          <p:cNvSpPr>
            <a:spLocks noGrp="1"/>
          </p:cNvSpPr>
          <p:nvPr>
            <p:ph type="sldNum" sz="quarter" idx="10"/>
          </p:nvPr>
        </p:nvSpPr>
        <p:spPr/>
        <p:txBody>
          <a:bodyPr/>
          <a:lstStyle/>
          <a:p>
            <a:fld id="{38A57F9A-B94E-46D3-A66C-10E3B7B2CB0D}" type="slidenum">
              <a:rPr lang="hr-HR" smtClean="0"/>
              <a:t>14</a:t>
            </a:fld>
            <a:endParaRPr lang="hr-HR"/>
          </a:p>
        </p:txBody>
      </p:sp>
    </p:spTree>
    <p:extLst>
      <p:ext uri="{BB962C8B-B14F-4D97-AF65-F5344CB8AC3E}">
        <p14:creationId xmlns:p14="http://schemas.microsoft.com/office/powerpoint/2010/main" val="2164127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Klikom</a:t>
            </a:r>
            <a:r>
              <a:rPr lang="hr-HR" baseline="0" dirty="0" smtClean="0"/>
              <a:t> na opciju print otvara se prozor koji je prikazan na slajdu. Jasno je vidljiv naslov ankete, njezini sudionici, mogućnosti odabira i konačni odgovori svakog pristupnika. U posljednjem redu prikazan je ukupan broj sudionika po pojedinoj opciji ankete, konkreno u našem primjeru broj sudionika za svaki od ponuđenih kućanskih poslova. </a:t>
            </a:r>
            <a:endParaRPr lang="hr-HR" dirty="0"/>
          </a:p>
        </p:txBody>
      </p:sp>
      <p:sp>
        <p:nvSpPr>
          <p:cNvPr id="4" name="Slide Number Placeholder 3"/>
          <p:cNvSpPr>
            <a:spLocks noGrp="1"/>
          </p:cNvSpPr>
          <p:nvPr>
            <p:ph type="sldNum" sz="quarter" idx="10"/>
          </p:nvPr>
        </p:nvSpPr>
        <p:spPr/>
        <p:txBody>
          <a:bodyPr/>
          <a:lstStyle/>
          <a:p>
            <a:fld id="{38A57F9A-B94E-46D3-A66C-10E3B7B2CB0D}" type="slidenum">
              <a:rPr lang="hr-HR" smtClean="0"/>
              <a:t>15</a:t>
            </a:fld>
            <a:endParaRPr lang="hr-HR"/>
          </a:p>
        </p:txBody>
      </p:sp>
    </p:spTree>
    <p:extLst>
      <p:ext uri="{BB962C8B-B14F-4D97-AF65-F5344CB8AC3E}">
        <p14:creationId xmlns:p14="http://schemas.microsoft.com/office/powerpoint/2010/main" val="24062204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Na kraju možemo zaključiti da</a:t>
            </a:r>
            <a:r>
              <a:rPr lang="hr-HR" baseline="0" dirty="0" smtClean="0"/>
              <a:t> rješenje</a:t>
            </a:r>
            <a:r>
              <a:rPr lang="hr-HR" dirty="0" smtClean="0"/>
              <a:t> za prvi problem u Moodle sustavu za</a:t>
            </a:r>
            <a:r>
              <a:rPr lang="hr-HR" baseline="0" dirty="0" smtClean="0"/>
              <a:t> sada ne postoji no za vrijeme pretraživanja Moodlea naišla sam na još korisnika koji su se raspitivali za vrlo sličan ili isti plugin koji bi nam odgovarao tako da bi se s vremenom mogao razviti kompatibilniji plugin. Rješenja koja smo pronašli za drugi problem, kako na Moodleu tako i općenito online zadovoljavaju sve naše uvjete te ih ubuduće bez zadrške možemo primjenjivati. </a:t>
            </a:r>
          </a:p>
        </p:txBody>
      </p:sp>
      <p:sp>
        <p:nvSpPr>
          <p:cNvPr id="4" name="Slide Number Placeholder 3"/>
          <p:cNvSpPr>
            <a:spLocks noGrp="1"/>
          </p:cNvSpPr>
          <p:nvPr>
            <p:ph type="sldNum" sz="quarter" idx="10"/>
          </p:nvPr>
        </p:nvSpPr>
        <p:spPr/>
        <p:txBody>
          <a:bodyPr/>
          <a:lstStyle/>
          <a:p>
            <a:fld id="{38A57F9A-B94E-46D3-A66C-10E3B7B2CB0D}" type="slidenum">
              <a:rPr lang="hr-HR" smtClean="0"/>
              <a:t>16</a:t>
            </a:fld>
            <a:endParaRPr lang="hr-HR"/>
          </a:p>
        </p:txBody>
      </p:sp>
    </p:spTree>
    <p:extLst>
      <p:ext uri="{BB962C8B-B14F-4D97-AF65-F5344CB8AC3E}">
        <p14:creationId xmlns:p14="http://schemas.microsoft.com/office/powerpoint/2010/main" val="660388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200" kern="1200" dirty="0" smtClean="0">
                <a:solidFill>
                  <a:schemeClr val="tx1"/>
                </a:solidFill>
                <a:effectLst/>
                <a:latin typeface="+mn-lt"/>
                <a:ea typeface="+mn-ea"/>
                <a:cs typeface="+mn-cs"/>
              </a:rPr>
              <a:t>U 21.stoljeću teško je zamisliti život bez računala. S jačim i bržim razvojem tehnologije proporcionalno raste njezin utjecaj na svakodnevicu. Uz primjenu računala za razonodu vrlo nam je važna i korisna njihova primjena u obrazovanju. Poznavajući razne mogućnosti tehnologije ljudi uvijek teže pronalaženju naprednijeg koraka u svojim postupcima i metodama rada na računalima kako bi si olakšali svakodnevne poslove.</a:t>
            </a:r>
            <a:endParaRPr lang="hr-HR" dirty="0" smtClean="0"/>
          </a:p>
          <a:p>
            <a:endParaRPr lang="hr-HR" dirty="0"/>
          </a:p>
        </p:txBody>
      </p:sp>
      <p:sp>
        <p:nvSpPr>
          <p:cNvPr id="4" name="Slide Number Placeholder 3"/>
          <p:cNvSpPr>
            <a:spLocks noGrp="1"/>
          </p:cNvSpPr>
          <p:nvPr>
            <p:ph type="sldNum" sz="quarter" idx="10"/>
          </p:nvPr>
        </p:nvSpPr>
        <p:spPr/>
        <p:txBody>
          <a:bodyPr/>
          <a:lstStyle/>
          <a:p>
            <a:fld id="{38A57F9A-B94E-46D3-A66C-10E3B7B2CB0D}" type="slidenum">
              <a:rPr lang="hr-HR" smtClean="0"/>
              <a:t>2</a:t>
            </a:fld>
            <a:endParaRPr lang="hr-HR"/>
          </a:p>
        </p:txBody>
      </p:sp>
    </p:spTree>
    <p:extLst>
      <p:ext uri="{BB962C8B-B14F-4D97-AF65-F5344CB8AC3E}">
        <p14:creationId xmlns:p14="http://schemas.microsoft.com/office/powerpoint/2010/main" val="3870404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200" kern="1200" dirty="0" smtClean="0">
                <a:solidFill>
                  <a:schemeClr val="tx1"/>
                </a:solidFill>
                <a:effectLst/>
                <a:latin typeface="+mn-lt"/>
                <a:ea typeface="+mn-ea"/>
                <a:cs typeface="+mn-cs"/>
              </a:rPr>
              <a:t>S ciljem edukacije razvijene su virtualne edukacijske okoline i sustavi za upravljenjem učenjem. Jedan od njih je Moodle – besplatan softver za digitalno učenje. Primjena Moodle-a varira od edukacijskih ustanova do velikih tvrtki i svjetskih organizacija kao što su Microsoft, Allianz, Shell, Mazda, Coca-Cola, Svjetska banka, Ujedinjeni narodi,... Platforma poput Moodle-a čini znanje dostupno svima koji imaju pristup internetu. Jedna velika prednost Moodle-a je to što je otvorena mogućnost programerima da stvaraju dodatne kvizove, lekcije i implementacije kako bi proširili sustav i učinili ga prilagodljivijim. Na Fakultetu elektrotehnike i računarstva studenti su od prve godine prediplomskog studija upoznati s Moodle-om i iskorištavaju njegove mogućnosti. Ponekad njegove mogućnosti sežu dalje od onoga čime trenutno raspolažemo i u skladu s tim ovaj seminar ide u potragu za Moodle pluginovima i općenito online alatima vezanim uz individualizaciju rješenja zadataka i onima za ograničavanje broja sudionika za neku aktivnost. </a:t>
            </a:r>
          </a:p>
          <a:p>
            <a:endParaRPr lang="hr-HR" dirty="0"/>
          </a:p>
        </p:txBody>
      </p:sp>
      <p:sp>
        <p:nvSpPr>
          <p:cNvPr id="4" name="Slide Number Placeholder 3"/>
          <p:cNvSpPr>
            <a:spLocks noGrp="1"/>
          </p:cNvSpPr>
          <p:nvPr>
            <p:ph type="sldNum" sz="quarter" idx="10"/>
          </p:nvPr>
        </p:nvSpPr>
        <p:spPr/>
        <p:txBody>
          <a:bodyPr/>
          <a:lstStyle/>
          <a:p>
            <a:fld id="{38A57F9A-B94E-46D3-A66C-10E3B7B2CB0D}" type="slidenum">
              <a:rPr lang="hr-HR" smtClean="0"/>
              <a:t>3</a:t>
            </a:fld>
            <a:endParaRPr lang="hr-HR"/>
          </a:p>
        </p:txBody>
      </p:sp>
    </p:spTree>
    <p:extLst>
      <p:ext uri="{BB962C8B-B14F-4D97-AF65-F5344CB8AC3E}">
        <p14:creationId xmlns:p14="http://schemas.microsoft.com/office/powerpoint/2010/main" val="93704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200" kern="1200" dirty="0" smtClean="0">
                <a:solidFill>
                  <a:schemeClr val="tx1"/>
                </a:solidFill>
                <a:effectLst/>
                <a:latin typeface="+mn-lt"/>
                <a:ea typeface="+mn-ea"/>
                <a:cs typeface="+mn-cs"/>
              </a:rPr>
              <a:t>Učenicima i studentima često se provjerava znanje preko računala putem kviza ili ispita u kojem oni sami trebaju napisati svoj odgovor. U tom kontekstu javlja se problem ponavljanja pitanja kod pristupnika pa je i njima samima lakše doći do točnih odgovora na pitanje. Takav nedostatak mogli bismo riješiti na način da svaki pristupnik ima svoj pristupni kod pomoću kojeg otključava svoj set pitanja. Također, možemo tražiti soluciju pomoću koje bi isto pitanje postavljeno različitim studentima imalo različite odgovore, a sve to unaprijed određeno šifrom ili kodom kojim pristupnik otvara svoj ispit.</a:t>
            </a:r>
          </a:p>
          <a:p>
            <a:pPr marL="0" marR="0" lvl="0" indent="0" algn="l" defTabSz="914400" rtl="0" eaLnBrk="1" fontAlgn="auto" latinLnBrk="0" hangingPunct="1">
              <a:lnSpc>
                <a:spcPct val="100000"/>
              </a:lnSpc>
              <a:spcBef>
                <a:spcPts val="0"/>
              </a:spcBef>
              <a:spcAft>
                <a:spcPts val="0"/>
              </a:spcAft>
              <a:buClrTx/>
              <a:buSzTx/>
              <a:buFontTx/>
              <a:buNone/>
              <a:tabLst/>
              <a:defRPr/>
            </a:pPr>
            <a:r>
              <a:rPr lang="hr-HR" sz="1200" kern="1200" dirty="0" smtClean="0">
                <a:solidFill>
                  <a:schemeClr val="tx1"/>
                </a:solidFill>
                <a:effectLst/>
                <a:latin typeface="+mn-lt"/>
                <a:ea typeface="+mn-ea"/>
                <a:cs typeface="+mn-cs"/>
              </a:rPr>
              <a:t>Neka je prvi zadatak pronaći skrivenu informaciju u datoteci. Informacija je troznamenkasti broj. Ideja je da svaki student ima svoju datoteku koja mu je dodjeljena prije početka rješavanja provjere znanja na osnovu JMBAG-a ili nekog drugog personaliziranog podatka. Druga verzija promatranog primjera je da autor unaprijed odredi točan odgovor za pojedinog studenta npr. na osnovu JMBAG-a. Također možemo promatrati i da bilo koji personalizirani podatak ima utjecaja na rješenje, na primjer da u zadatku u kojem treba pomnožiti n-znamenkaste brojeve jedan od faktora bude n znamenaka iz JMBAG-a.</a:t>
            </a:r>
          </a:p>
          <a:p>
            <a:endParaRPr lang="hr-HR" dirty="0"/>
          </a:p>
        </p:txBody>
      </p:sp>
      <p:sp>
        <p:nvSpPr>
          <p:cNvPr id="4" name="Slide Number Placeholder 3"/>
          <p:cNvSpPr>
            <a:spLocks noGrp="1"/>
          </p:cNvSpPr>
          <p:nvPr>
            <p:ph type="sldNum" sz="quarter" idx="10"/>
          </p:nvPr>
        </p:nvSpPr>
        <p:spPr/>
        <p:txBody>
          <a:bodyPr/>
          <a:lstStyle/>
          <a:p>
            <a:fld id="{38A57F9A-B94E-46D3-A66C-10E3B7B2CB0D}" type="slidenum">
              <a:rPr lang="hr-HR" smtClean="0"/>
              <a:t>4</a:t>
            </a:fld>
            <a:endParaRPr lang="hr-HR"/>
          </a:p>
        </p:txBody>
      </p:sp>
    </p:spTree>
    <p:extLst>
      <p:ext uri="{BB962C8B-B14F-4D97-AF65-F5344CB8AC3E}">
        <p14:creationId xmlns:p14="http://schemas.microsoft.com/office/powerpoint/2010/main" val="3266243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Istraživanjem</a:t>
            </a:r>
            <a:r>
              <a:rPr lang="hr-HR" baseline="0" dirty="0" smtClean="0"/>
              <a:t> po Moodle-ovim pluginima i aktivnim razgovorom na Moodle forumu i s njegovim administratorima zaključili smo da trenutno ne postoji plugin koji  bi odgovarao svim našim zahtjevima. Tijekom istraživanja istaknuo se plugin pod nazivom Custom Lesson. </a:t>
            </a:r>
            <a:r>
              <a:rPr lang="hr-HR" sz="1200" kern="1200" dirty="0" smtClean="0">
                <a:solidFill>
                  <a:schemeClr val="tx1"/>
                </a:solidFill>
                <a:effectLst/>
                <a:latin typeface="+mn-lt"/>
                <a:ea typeface="+mn-ea"/>
                <a:cs typeface="+mn-cs"/>
              </a:rPr>
              <a:t>To je dodatak koji omogućava profesoru da napravi predložak lekcije koja će biti prilagođena svakom studentu pojedinačno. Sadržaj lekcije koji se nalazi u uglatim zagradama bit će zamijenjen individualiziranim dijelovima očitanima iz CSV datoteke. CSV datoteka (engl. </a:t>
            </a:r>
            <a:r>
              <a:rPr lang="hr-HR" sz="1200" i="1" kern="1200" dirty="0" smtClean="0">
                <a:solidFill>
                  <a:schemeClr val="tx1"/>
                </a:solidFill>
                <a:effectLst/>
                <a:latin typeface="+mn-lt"/>
                <a:ea typeface="+mn-ea"/>
                <a:cs typeface="+mn-cs"/>
              </a:rPr>
              <a:t>Comma Separated Values</a:t>
            </a:r>
            <a:r>
              <a:rPr lang="hr-HR" sz="1200" kern="1200" dirty="0" smtClean="0">
                <a:solidFill>
                  <a:schemeClr val="tx1"/>
                </a:solidFill>
                <a:effectLst/>
                <a:latin typeface="+mn-lt"/>
                <a:ea typeface="+mn-ea"/>
                <a:cs typeface="+mn-cs"/>
              </a:rPr>
              <a:t>) je posebna vrsta datoteke u kojoj se podaci u Excelu ne unose u stupce nego se odvajaju zarezom. </a:t>
            </a:r>
            <a:endParaRPr lang="hr-HR" dirty="0"/>
          </a:p>
        </p:txBody>
      </p:sp>
      <p:sp>
        <p:nvSpPr>
          <p:cNvPr id="4" name="Slide Number Placeholder 3"/>
          <p:cNvSpPr>
            <a:spLocks noGrp="1"/>
          </p:cNvSpPr>
          <p:nvPr>
            <p:ph type="sldNum" sz="quarter" idx="10"/>
          </p:nvPr>
        </p:nvSpPr>
        <p:spPr/>
        <p:txBody>
          <a:bodyPr/>
          <a:lstStyle/>
          <a:p>
            <a:fld id="{38A57F9A-B94E-46D3-A66C-10E3B7B2CB0D}" type="slidenum">
              <a:rPr lang="hr-HR" smtClean="0"/>
              <a:t>5</a:t>
            </a:fld>
            <a:endParaRPr lang="hr-HR"/>
          </a:p>
        </p:txBody>
      </p:sp>
    </p:spTree>
    <p:extLst>
      <p:ext uri="{BB962C8B-B14F-4D97-AF65-F5344CB8AC3E}">
        <p14:creationId xmlns:p14="http://schemas.microsoft.com/office/powerpoint/2010/main" val="4029524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N</a:t>
            </a:r>
            <a:r>
              <a:rPr lang="hr-HR" baseline="0" dirty="0" smtClean="0"/>
              <a:t>a ovom slajdu možemo vidjeti screenshoot zaslona iz administratorske perspektive u procesu izrade prilagođene lekcije. Vidimo da postoji mogućnost dodavanja pitanja u sklopu lekcije. </a:t>
            </a:r>
            <a:endParaRPr lang="hr-HR" dirty="0"/>
          </a:p>
        </p:txBody>
      </p:sp>
      <p:sp>
        <p:nvSpPr>
          <p:cNvPr id="4" name="Slide Number Placeholder 3"/>
          <p:cNvSpPr>
            <a:spLocks noGrp="1"/>
          </p:cNvSpPr>
          <p:nvPr>
            <p:ph type="sldNum" sz="quarter" idx="10"/>
          </p:nvPr>
        </p:nvSpPr>
        <p:spPr/>
        <p:txBody>
          <a:bodyPr/>
          <a:lstStyle/>
          <a:p>
            <a:fld id="{38A57F9A-B94E-46D3-A66C-10E3B7B2CB0D}" type="slidenum">
              <a:rPr lang="hr-HR" smtClean="0"/>
              <a:t>6</a:t>
            </a:fld>
            <a:endParaRPr lang="hr-HR"/>
          </a:p>
        </p:txBody>
      </p:sp>
    </p:spTree>
    <p:extLst>
      <p:ext uri="{BB962C8B-B14F-4D97-AF65-F5344CB8AC3E}">
        <p14:creationId xmlns:p14="http://schemas.microsoft.com/office/powerpoint/2010/main" val="1713930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Zbog</a:t>
            </a:r>
            <a:r>
              <a:rPr lang="hr-HR" baseline="0" dirty="0" smtClean="0"/>
              <a:t> te mogućnosti nam plugin Custom Lesson odgovara te ćemo ga iskoristiti tako da ćemo napravili lekcije koje će se sastojati samo od pitanja. Prednost je što pitanja mogu biti različitih oblika pa tako možemo izabrati pitanje višestrukog izbora, pitanje na koje treba upisati odgovor ili točno/netočno pitalicu.</a:t>
            </a:r>
            <a:endParaRPr lang="hr-HR" dirty="0"/>
          </a:p>
        </p:txBody>
      </p:sp>
      <p:sp>
        <p:nvSpPr>
          <p:cNvPr id="4" name="Slide Number Placeholder 3"/>
          <p:cNvSpPr>
            <a:spLocks noGrp="1"/>
          </p:cNvSpPr>
          <p:nvPr>
            <p:ph type="sldNum" sz="quarter" idx="10"/>
          </p:nvPr>
        </p:nvSpPr>
        <p:spPr/>
        <p:txBody>
          <a:bodyPr/>
          <a:lstStyle/>
          <a:p>
            <a:fld id="{38A57F9A-B94E-46D3-A66C-10E3B7B2CB0D}" type="slidenum">
              <a:rPr lang="hr-HR" smtClean="0"/>
              <a:t>7</a:t>
            </a:fld>
            <a:endParaRPr lang="hr-HR"/>
          </a:p>
        </p:txBody>
      </p:sp>
    </p:spTree>
    <p:extLst>
      <p:ext uri="{BB962C8B-B14F-4D97-AF65-F5344CB8AC3E}">
        <p14:creationId xmlns:p14="http://schemas.microsoft.com/office/powerpoint/2010/main" val="874792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dirty="0" smtClean="0"/>
              <a:t>Zbog</a:t>
            </a:r>
            <a:r>
              <a:rPr lang="hr-HR" baseline="0" dirty="0" smtClean="0"/>
              <a:t> naše prilagodbe ovog plugina isto tako moramo prilagoditi i CSV datoteke iz kojih uzimamo podatke. </a:t>
            </a:r>
            <a:r>
              <a:rPr lang="hr-HR" sz="1200" kern="1200" dirty="0" smtClean="0">
                <a:solidFill>
                  <a:schemeClr val="tx1"/>
                </a:solidFill>
                <a:effectLst/>
                <a:latin typeface="+mn-lt"/>
                <a:ea typeface="+mn-ea"/>
                <a:cs typeface="+mn-cs"/>
              </a:rPr>
              <a:t>U ”našoj” CSV datoteci na prvom mjestu mora se nalaziti personalizirani podatak koji određuje o kojem se studentu radi, npr. JMBAG ili  korisničko ime, dok ostali podaci mogu biti bilo šta što će biti vezano uz zadatak, npr.naslov, pitanje, odgovor,...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hr-HR"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A57F9A-B94E-46D3-A66C-10E3B7B2CB0D}" type="slidenum">
              <a:rPr lang="hr-HR" smtClean="0"/>
              <a:t>8</a:t>
            </a:fld>
            <a:endParaRPr lang="hr-HR"/>
          </a:p>
        </p:txBody>
      </p:sp>
    </p:spTree>
    <p:extLst>
      <p:ext uri="{BB962C8B-B14F-4D97-AF65-F5344CB8AC3E}">
        <p14:creationId xmlns:p14="http://schemas.microsoft.com/office/powerpoint/2010/main" val="1483876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200" kern="1200" dirty="0" smtClean="0">
                <a:solidFill>
                  <a:schemeClr val="tx1"/>
                </a:solidFill>
                <a:effectLst/>
                <a:latin typeface="+mn-lt"/>
                <a:ea typeface="+mn-ea"/>
                <a:cs typeface="+mn-cs"/>
              </a:rPr>
              <a:t>Drugi dio istraživanja odnosi se na ograničavanje broja sudionika u nekoj aktivnosti. Često su studentima zadani zadaci u kojima sami mogu izabrati temu na kojoj će raditi, ali uz eventualna ograničenja poput maksimalnog broja članova grupe za tu temu ili uz mogućnost odabira više tema ili naknadnu promjenu teme. Kako bi provjerili dostupnost teme studenti moraju pričekati povratnu informaciju što je dodatni utrošak vremena i u najboljem slučaju odabrana tema bit će prihvaćena iz prvog pokušaja. </a:t>
            </a:r>
          </a:p>
          <a:p>
            <a:r>
              <a:rPr lang="hr-HR" dirty="0" smtClean="0"/>
              <a:t>Recimo</a:t>
            </a:r>
            <a:r>
              <a:rPr lang="hr-HR" baseline="0" dirty="0" smtClean="0"/>
              <a:t> da je problem koji želimo riješiti odabir teme za seminar. Želimo da svaku temu odaberu dva studenta. Nakon što se neku za temu prijavi maksimalan broj sudionika cilj nam je da se ostalima onemougući odabir iste.</a:t>
            </a:r>
          </a:p>
          <a:p>
            <a:endParaRPr lang="hr-HR" dirty="0"/>
          </a:p>
        </p:txBody>
      </p:sp>
      <p:sp>
        <p:nvSpPr>
          <p:cNvPr id="4" name="Slide Number Placeholder 3"/>
          <p:cNvSpPr>
            <a:spLocks noGrp="1"/>
          </p:cNvSpPr>
          <p:nvPr>
            <p:ph type="sldNum" sz="quarter" idx="10"/>
          </p:nvPr>
        </p:nvSpPr>
        <p:spPr/>
        <p:txBody>
          <a:bodyPr/>
          <a:lstStyle/>
          <a:p>
            <a:fld id="{38A57F9A-B94E-46D3-A66C-10E3B7B2CB0D}" type="slidenum">
              <a:rPr lang="hr-HR" smtClean="0"/>
              <a:t>9</a:t>
            </a:fld>
            <a:endParaRPr lang="hr-HR"/>
          </a:p>
        </p:txBody>
      </p:sp>
    </p:spTree>
    <p:extLst>
      <p:ext uri="{BB962C8B-B14F-4D97-AF65-F5344CB8AC3E}">
        <p14:creationId xmlns:p14="http://schemas.microsoft.com/office/powerpoint/2010/main" val="4006650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AC93087-7074-4200-AC9D-53C75610401D}" type="datetimeFigureOut">
              <a:rPr lang="hr-HR" smtClean="0"/>
              <a:t>23.5.2019.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3CD29BED-4435-45CB-BF09-D89F50ED8BED}" type="slidenum">
              <a:rPr lang="hr-HR" smtClean="0"/>
              <a:t>‹#›</a:t>
            </a:fld>
            <a:endParaRPr lang="hr-HR"/>
          </a:p>
        </p:txBody>
      </p:sp>
    </p:spTree>
    <p:extLst>
      <p:ext uri="{BB962C8B-B14F-4D97-AF65-F5344CB8AC3E}">
        <p14:creationId xmlns:p14="http://schemas.microsoft.com/office/powerpoint/2010/main" val="2969270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AC93087-7074-4200-AC9D-53C75610401D}" type="datetimeFigureOut">
              <a:rPr lang="hr-HR" smtClean="0"/>
              <a:t>23.5.2019.</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3CD29BED-4435-45CB-BF09-D89F50ED8BED}" type="slidenum">
              <a:rPr lang="hr-HR" smtClean="0"/>
              <a:t>‹#›</a:t>
            </a:fld>
            <a:endParaRPr lang="hr-HR"/>
          </a:p>
        </p:txBody>
      </p:sp>
    </p:spTree>
    <p:extLst>
      <p:ext uri="{BB962C8B-B14F-4D97-AF65-F5344CB8AC3E}">
        <p14:creationId xmlns:p14="http://schemas.microsoft.com/office/powerpoint/2010/main" val="1728316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BAC93087-7074-4200-AC9D-53C75610401D}" type="datetimeFigureOut">
              <a:rPr lang="hr-HR" smtClean="0"/>
              <a:t>23.5.2019.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3CD29BED-4435-45CB-BF09-D89F50ED8BED}" type="slidenum">
              <a:rPr lang="hr-HR" smtClean="0"/>
              <a:t>‹#›</a:t>
            </a:fld>
            <a:endParaRPr lang="hr-HR"/>
          </a:p>
        </p:txBody>
      </p:sp>
    </p:spTree>
    <p:extLst>
      <p:ext uri="{BB962C8B-B14F-4D97-AF65-F5344CB8AC3E}">
        <p14:creationId xmlns:p14="http://schemas.microsoft.com/office/powerpoint/2010/main" val="263556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BAC93087-7074-4200-AC9D-53C75610401D}" type="datetimeFigureOut">
              <a:rPr lang="hr-HR" smtClean="0"/>
              <a:t>23.5.2019.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3CD29BED-4435-45CB-BF09-D89F50ED8BED}" type="slidenum">
              <a:rPr lang="hr-HR" smtClean="0"/>
              <a:t>‹#›</a:t>
            </a:fld>
            <a:endParaRPr lang="hr-H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040765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AC93087-7074-4200-AC9D-53C75610401D}" type="datetimeFigureOut">
              <a:rPr lang="hr-HR" smtClean="0"/>
              <a:t>23.5.2019.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3CD29BED-4435-45CB-BF09-D89F50ED8BED}" type="slidenum">
              <a:rPr lang="hr-HR" smtClean="0"/>
              <a:t>‹#›</a:t>
            </a:fld>
            <a:endParaRPr lang="hr-HR"/>
          </a:p>
        </p:txBody>
      </p:sp>
    </p:spTree>
    <p:extLst>
      <p:ext uri="{BB962C8B-B14F-4D97-AF65-F5344CB8AC3E}">
        <p14:creationId xmlns:p14="http://schemas.microsoft.com/office/powerpoint/2010/main" val="1262628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AC93087-7074-4200-AC9D-53C75610401D}" type="datetimeFigureOut">
              <a:rPr lang="hr-HR" smtClean="0"/>
              <a:t>23.5.2019.</a:t>
            </a:fld>
            <a:endParaRPr lang="hr-HR"/>
          </a:p>
        </p:txBody>
      </p:sp>
      <p:sp>
        <p:nvSpPr>
          <p:cNvPr id="4"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3CD29BED-4435-45CB-BF09-D89F50ED8BED}" type="slidenum">
              <a:rPr lang="hr-HR" smtClean="0"/>
              <a:t>‹#›</a:t>
            </a:fld>
            <a:endParaRPr lang="hr-HR"/>
          </a:p>
        </p:txBody>
      </p:sp>
    </p:spTree>
    <p:extLst>
      <p:ext uri="{BB962C8B-B14F-4D97-AF65-F5344CB8AC3E}">
        <p14:creationId xmlns:p14="http://schemas.microsoft.com/office/powerpoint/2010/main" val="29693526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AC93087-7074-4200-AC9D-53C75610401D}" type="datetimeFigureOut">
              <a:rPr lang="hr-HR" smtClean="0"/>
              <a:t>23.5.2019.</a:t>
            </a:fld>
            <a:endParaRPr lang="hr-HR"/>
          </a:p>
        </p:txBody>
      </p:sp>
      <p:sp>
        <p:nvSpPr>
          <p:cNvPr id="4"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3CD29BED-4435-45CB-BF09-D89F50ED8BED}" type="slidenum">
              <a:rPr lang="hr-HR" smtClean="0"/>
              <a:t>‹#›</a:t>
            </a:fld>
            <a:endParaRPr lang="hr-HR"/>
          </a:p>
        </p:txBody>
      </p:sp>
    </p:spTree>
    <p:extLst>
      <p:ext uri="{BB962C8B-B14F-4D97-AF65-F5344CB8AC3E}">
        <p14:creationId xmlns:p14="http://schemas.microsoft.com/office/powerpoint/2010/main" val="4009258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C93087-7074-4200-AC9D-53C75610401D}" type="datetimeFigureOut">
              <a:rPr lang="hr-HR" smtClean="0"/>
              <a:t>23.5.2019.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3CD29BED-4435-45CB-BF09-D89F50ED8BED}" type="slidenum">
              <a:rPr lang="hr-HR" smtClean="0"/>
              <a:t>‹#›</a:t>
            </a:fld>
            <a:endParaRPr lang="hr-HR"/>
          </a:p>
        </p:txBody>
      </p:sp>
    </p:spTree>
    <p:extLst>
      <p:ext uri="{BB962C8B-B14F-4D97-AF65-F5344CB8AC3E}">
        <p14:creationId xmlns:p14="http://schemas.microsoft.com/office/powerpoint/2010/main" val="2478519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C93087-7074-4200-AC9D-53C75610401D}" type="datetimeFigureOut">
              <a:rPr lang="hr-HR" smtClean="0"/>
              <a:t>23.5.2019.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3CD29BED-4435-45CB-BF09-D89F50ED8BED}" type="slidenum">
              <a:rPr lang="hr-HR" smtClean="0"/>
              <a:t>‹#›</a:t>
            </a:fld>
            <a:endParaRPr lang="hr-HR"/>
          </a:p>
        </p:txBody>
      </p:sp>
    </p:spTree>
    <p:extLst>
      <p:ext uri="{BB962C8B-B14F-4D97-AF65-F5344CB8AC3E}">
        <p14:creationId xmlns:p14="http://schemas.microsoft.com/office/powerpoint/2010/main" val="148829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BAC93087-7074-4200-AC9D-53C75610401D}" type="datetimeFigureOut">
              <a:rPr lang="hr-HR" smtClean="0"/>
              <a:t>23.5.2019.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3CD29BED-4435-45CB-BF09-D89F50ED8BED}" type="slidenum">
              <a:rPr lang="hr-HR" smtClean="0"/>
              <a:t>‹#›</a:t>
            </a:fld>
            <a:endParaRPr lang="hr-HR"/>
          </a:p>
        </p:txBody>
      </p:sp>
    </p:spTree>
    <p:extLst>
      <p:ext uri="{BB962C8B-B14F-4D97-AF65-F5344CB8AC3E}">
        <p14:creationId xmlns:p14="http://schemas.microsoft.com/office/powerpoint/2010/main" val="1370919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AC93087-7074-4200-AC9D-53C75610401D}" type="datetimeFigureOut">
              <a:rPr lang="hr-HR" smtClean="0"/>
              <a:t>23.5.2019.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3CD29BED-4435-45CB-BF09-D89F50ED8BED}" type="slidenum">
              <a:rPr lang="hr-HR" smtClean="0"/>
              <a:t>‹#›</a:t>
            </a:fld>
            <a:endParaRPr lang="hr-HR"/>
          </a:p>
        </p:txBody>
      </p:sp>
    </p:spTree>
    <p:extLst>
      <p:ext uri="{BB962C8B-B14F-4D97-AF65-F5344CB8AC3E}">
        <p14:creationId xmlns:p14="http://schemas.microsoft.com/office/powerpoint/2010/main" val="1041231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AC93087-7074-4200-AC9D-53C75610401D}" type="datetimeFigureOut">
              <a:rPr lang="hr-HR" smtClean="0"/>
              <a:t>23.5.2019.</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3CD29BED-4435-45CB-BF09-D89F50ED8BED}" type="slidenum">
              <a:rPr lang="hr-HR" smtClean="0"/>
              <a:t>‹#›</a:t>
            </a:fld>
            <a:endParaRPr lang="hr-HR"/>
          </a:p>
        </p:txBody>
      </p:sp>
    </p:spTree>
    <p:extLst>
      <p:ext uri="{BB962C8B-B14F-4D97-AF65-F5344CB8AC3E}">
        <p14:creationId xmlns:p14="http://schemas.microsoft.com/office/powerpoint/2010/main" val="513780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AC93087-7074-4200-AC9D-53C75610401D}" type="datetimeFigureOut">
              <a:rPr lang="hr-HR" smtClean="0"/>
              <a:t>23.5.2019.</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3CD29BED-4435-45CB-BF09-D89F50ED8BED}" type="slidenum">
              <a:rPr lang="hr-HR" smtClean="0"/>
              <a:t>‹#›</a:t>
            </a:fld>
            <a:endParaRPr lang="hr-HR"/>
          </a:p>
        </p:txBody>
      </p:sp>
    </p:spTree>
    <p:extLst>
      <p:ext uri="{BB962C8B-B14F-4D97-AF65-F5344CB8AC3E}">
        <p14:creationId xmlns:p14="http://schemas.microsoft.com/office/powerpoint/2010/main" val="1699939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BAC93087-7074-4200-AC9D-53C75610401D}" type="datetimeFigureOut">
              <a:rPr lang="hr-HR" smtClean="0"/>
              <a:t>23.5.2019.</a:t>
            </a:fld>
            <a:endParaRPr lang="hr-HR"/>
          </a:p>
        </p:txBody>
      </p:sp>
      <p:sp>
        <p:nvSpPr>
          <p:cNvPr id="5" name="Footer Placeholder 3"/>
          <p:cNvSpPr>
            <a:spLocks noGrp="1"/>
          </p:cNvSpPr>
          <p:nvPr>
            <p:ph type="ftr" sz="quarter" idx="11"/>
          </p:nvPr>
        </p:nvSpPr>
        <p:spPr/>
        <p:txBody>
          <a:bodyPr/>
          <a:lstStyle/>
          <a:p>
            <a:endParaRPr lang="hr-HR"/>
          </a:p>
        </p:txBody>
      </p:sp>
      <p:sp>
        <p:nvSpPr>
          <p:cNvPr id="6" name="Slide Number Placeholder 4"/>
          <p:cNvSpPr>
            <a:spLocks noGrp="1"/>
          </p:cNvSpPr>
          <p:nvPr>
            <p:ph type="sldNum" sz="quarter" idx="12"/>
          </p:nvPr>
        </p:nvSpPr>
        <p:spPr/>
        <p:txBody>
          <a:bodyPr/>
          <a:lstStyle/>
          <a:p>
            <a:fld id="{3CD29BED-4435-45CB-BF09-D89F50ED8BED}" type="slidenum">
              <a:rPr lang="hr-HR" smtClean="0"/>
              <a:t>‹#›</a:t>
            </a:fld>
            <a:endParaRPr lang="hr-HR"/>
          </a:p>
        </p:txBody>
      </p:sp>
    </p:spTree>
    <p:extLst>
      <p:ext uri="{BB962C8B-B14F-4D97-AF65-F5344CB8AC3E}">
        <p14:creationId xmlns:p14="http://schemas.microsoft.com/office/powerpoint/2010/main" val="1312598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AC93087-7074-4200-AC9D-53C75610401D}" type="datetimeFigureOut">
              <a:rPr lang="hr-HR" smtClean="0"/>
              <a:t>23.5.2019.</a:t>
            </a:fld>
            <a:endParaRPr lang="hr-HR"/>
          </a:p>
        </p:txBody>
      </p:sp>
      <p:sp>
        <p:nvSpPr>
          <p:cNvPr id="5" name="Footer Placeholder 2"/>
          <p:cNvSpPr>
            <a:spLocks noGrp="1"/>
          </p:cNvSpPr>
          <p:nvPr>
            <p:ph type="ftr" sz="quarter" idx="11"/>
          </p:nvPr>
        </p:nvSpPr>
        <p:spPr/>
        <p:txBody>
          <a:bodyPr/>
          <a:lstStyle/>
          <a:p>
            <a:endParaRPr lang="hr-HR"/>
          </a:p>
        </p:txBody>
      </p:sp>
      <p:sp>
        <p:nvSpPr>
          <p:cNvPr id="6" name="Slide Number Placeholder 3"/>
          <p:cNvSpPr>
            <a:spLocks noGrp="1"/>
          </p:cNvSpPr>
          <p:nvPr>
            <p:ph type="sldNum" sz="quarter" idx="12"/>
          </p:nvPr>
        </p:nvSpPr>
        <p:spPr/>
        <p:txBody>
          <a:bodyPr/>
          <a:lstStyle/>
          <a:p>
            <a:fld id="{3CD29BED-4435-45CB-BF09-D89F50ED8BED}" type="slidenum">
              <a:rPr lang="hr-HR" smtClean="0"/>
              <a:t>‹#›</a:t>
            </a:fld>
            <a:endParaRPr lang="hr-HR"/>
          </a:p>
        </p:txBody>
      </p:sp>
    </p:spTree>
    <p:extLst>
      <p:ext uri="{BB962C8B-B14F-4D97-AF65-F5344CB8AC3E}">
        <p14:creationId xmlns:p14="http://schemas.microsoft.com/office/powerpoint/2010/main" val="3486147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BAC93087-7074-4200-AC9D-53C75610401D}" type="datetimeFigureOut">
              <a:rPr lang="hr-HR" smtClean="0"/>
              <a:t>23.5.2019.</a:t>
            </a:fld>
            <a:endParaRPr lang="hr-HR"/>
          </a:p>
        </p:txBody>
      </p:sp>
      <p:sp>
        <p:nvSpPr>
          <p:cNvPr id="5" name="Footer Placeholder 5"/>
          <p:cNvSpPr>
            <a:spLocks noGrp="1"/>
          </p:cNvSpPr>
          <p:nvPr>
            <p:ph type="ftr" sz="quarter" idx="11"/>
          </p:nvPr>
        </p:nvSpPr>
        <p:spPr/>
        <p:txBody>
          <a:bodyPr/>
          <a:lstStyle/>
          <a:p>
            <a:endParaRPr lang="hr-HR"/>
          </a:p>
        </p:txBody>
      </p:sp>
      <p:sp>
        <p:nvSpPr>
          <p:cNvPr id="6" name="Slide Number Placeholder 6"/>
          <p:cNvSpPr>
            <a:spLocks noGrp="1"/>
          </p:cNvSpPr>
          <p:nvPr>
            <p:ph type="sldNum" sz="quarter" idx="12"/>
          </p:nvPr>
        </p:nvSpPr>
        <p:spPr/>
        <p:txBody>
          <a:bodyPr/>
          <a:lstStyle/>
          <a:p>
            <a:fld id="{3CD29BED-4435-45CB-BF09-D89F50ED8BED}" type="slidenum">
              <a:rPr lang="hr-HR" smtClean="0"/>
              <a:t>‹#›</a:t>
            </a:fld>
            <a:endParaRPr lang="hr-HR"/>
          </a:p>
        </p:txBody>
      </p:sp>
    </p:spTree>
    <p:extLst>
      <p:ext uri="{BB962C8B-B14F-4D97-AF65-F5344CB8AC3E}">
        <p14:creationId xmlns:p14="http://schemas.microsoft.com/office/powerpoint/2010/main" val="117925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AC93087-7074-4200-AC9D-53C75610401D}" type="datetimeFigureOut">
              <a:rPr lang="hr-HR" smtClean="0"/>
              <a:t>23.5.2019.</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3CD29BED-4435-45CB-BF09-D89F50ED8BED}" type="slidenum">
              <a:rPr lang="hr-HR" smtClean="0"/>
              <a:t>‹#›</a:t>
            </a:fld>
            <a:endParaRPr lang="hr-HR"/>
          </a:p>
        </p:txBody>
      </p:sp>
    </p:spTree>
    <p:extLst>
      <p:ext uri="{BB962C8B-B14F-4D97-AF65-F5344CB8AC3E}">
        <p14:creationId xmlns:p14="http://schemas.microsoft.com/office/powerpoint/2010/main" val="1019720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AC93087-7074-4200-AC9D-53C75610401D}" type="datetimeFigureOut">
              <a:rPr lang="hr-HR" smtClean="0"/>
              <a:t>23.5.2019.</a:t>
            </a:fld>
            <a:endParaRPr lang="hr-H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hr-H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CD29BED-4435-45CB-BF09-D89F50ED8BED}" type="slidenum">
              <a:rPr lang="hr-HR" smtClean="0"/>
              <a:t>‹#›</a:t>
            </a:fld>
            <a:endParaRPr lang="hr-HR"/>
          </a:p>
        </p:txBody>
      </p:sp>
    </p:spTree>
    <p:extLst>
      <p:ext uri="{BB962C8B-B14F-4D97-AF65-F5344CB8AC3E}">
        <p14:creationId xmlns:p14="http://schemas.microsoft.com/office/powerpoint/2010/main" val="403245724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4295" y="3200399"/>
            <a:ext cx="8895807" cy="2116184"/>
          </a:xfrm>
        </p:spPr>
        <p:txBody>
          <a:bodyPr>
            <a:normAutofit fontScale="90000"/>
          </a:bodyPr>
          <a:lstStyle/>
          <a:p>
            <a:pPr algn="ctr"/>
            <a:r>
              <a:rPr lang="hr-HR" sz="7000" dirty="0" smtClean="0">
                <a:latin typeface="Helvetica" panose="020B0604020202020204" pitchFamily="34" charset="0"/>
                <a:cs typeface="Helvetica" panose="020B0604020202020204" pitchFamily="34" charset="0"/>
              </a:rPr>
              <a:t>Računalno potpomognuta provjera znanja individualiziranim zadacima</a:t>
            </a:r>
            <a:endParaRPr lang="hr-HR" sz="7000" dirty="0">
              <a:latin typeface="Helvetica" panose="020B0604020202020204" pitchFamily="34" charset="0"/>
              <a:cs typeface="Helvetica" panose="020B0604020202020204" pitchFamily="34" charset="0"/>
            </a:endParaRPr>
          </a:p>
        </p:txBody>
      </p:sp>
      <p:sp>
        <p:nvSpPr>
          <p:cNvPr id="3" name="Subtitle 2"/>
          <p:cNvSpPr>
            <a:spLocks noGrp="1"/>
          </p:cNvSpPr>
          <p:nvPr>
            <p:ph type="subTitle" idx="1"/>
          </p:nvPr>
        </p:nvSpPr>
        <p:spPr>
          <a:xfrm>
            <a:off x="0" y="5757094"/>
            <a:ext cx="8825658" cy="861420"/>
          </a:xfrm>
        </p:spPr>
        <p:txBody>
          <a:bodyPr>
            <a:noAutofit/>
          </a:bodyPr>
          <a:lstStyle/>
          <a:p>
            <a:r>
              <a:rPr lang="hr-HR" sz="2800" dirty="0" smtClean="0">
                <a:latin typeface="Helvetica" panose="020B0604020202020204" pitchFamily="34" charset="0"/>
                <a:cs typeface="Helvetica" panose="020B0604020202020204" pitchFamily="34" charset="0"/>
              </a:rPr>
              <a:t>Una Ikić</a:t>
            </a:r>
          </a:p>
          <a:p>
            <a:r>
              <a:rPr lang="hr-HR" sz="2800" dirty="0" smtClean="0">
                <a:latin typeface="Helvetica" panose="020B0604020202020204" pitchFamily="34" charset="0"/>
                <a:cs typeface="Helvetica" panose="020B0604020202020204" pitchFamily="34" charset="0"/>
              </a:rPr>
              <a:t>Voditelj: doc.dr.sc Predrag Pale</a:t>
            </a:r>
            <a:endParaRPr lang="hr-HR" sz="28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2723943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4800" dirty="0" smtClean="0">
                <a:latin typeface="Helvetica" panose="020B0604020202020204" pitchFamily="34" charset="0"/>
                <a:cs typeface="Helvetica" panose="020B0604020202020204" pitchFamily="34" charset="0"/>
              </a:rPr>
              <a:t>GROUP CHOICE</a:t>
            </a:r>
            <a:endParaRPr lang="hr-HR" sz="4800" dirty="0">
              <a:latin typeface="Helvetica" panose="020B0604020202020204" pitchFamily="34" charset="0"/>
              <a:cs typeface="Helvetica" panose="020B0604020202020204" pitchFamily="34" charset="0"/>
            </a:endParaRPr>
          </a:p>
        </p:txBody>
      </p:sp>
      <p:sp>
        <p:nvSpPr>
          <p:cNvPr id="3" name="Content Placeholder 2"/>
          <p:cNvSpPr>
            <a:spLocks noGrp="1"/>
          </p:cNvSpPr>
          <p:nvPr>
            <p:ph idx="1"/>
          </p:nvPr>
        </p:nvSpPr>
        <p:spPr>
          <a:xfrm>
            <a:off x="1181689" y="2000667"/>
            <a:ext cx="10117682" cy="4195481"/>
          </a:xfrm>
        </p:spPr>
        <p:txBody>
          <a:bodyPr>
            <a:normAutofit/>
          </a:bodyPr>
          <a:lstStyle/>
          <a:p>
            <a:r>
              <a:rPr lang="hr-HR" sz="2800" dirty="0" smtClean="0">
                <a:latin typeface="Helvetica" panose="020B0604020202020204" pitchFamily="34" charset="0"/>
                <a:cs typeface="Helvetica" panose="020B0604020202020204" pitchFamily="34" charset="0"/>
              </a:rPr>
              <a:t>Moodle-ov plugin</a:t>
            </a:r>
          </a:p>
          <a:p>
            <a:r>
              <a:rPr lang="hr-HR" sz="2800" dirty="0">
                <a:latin typeface="Helvetica" panose="020B0604020202020204" pitchFamily="34" charset="0"/>
                <a:cs typeface="Helvetica" panose="020B0604020202020204" pitchFamily="34" charset="0"/>
              </a:rPr>
              <a:t>p</a:t>
            </a:r>
            <a:r>
              <a:rPr lang="hr-HR" sz="2800" dirty="0" smtClean="0">
                <a:latin typeface="Helvetica" panose="020B0604020202020204" pitchFamily="34" charset="0"/>
                <a:cs typeface="Helvetica" panose="020B0604020202020204" pitchFamily="34" charset="0"/>
              </a:rPr>
              <a:t>ostavljanje mogućnosti između kojih studenti mogu birati </a:t>
            </a:r>
          </a:p>
          <a:p>
            <a:r>
              <a:rPr lang="hr-HR" sz="2800" dirty="0">
                <a:latin typeface="Helvetica" panose="020B0604020202020204" pitchFamily="34" charset="0"/>
                <a:cs typeface="Helvetica" panose="020B0604020202020204" pitchFamily="34" charset="0"/>
              </a:rPr>
              <a:t>o</a:t>
            </a:r>
            <a:r>
              <a:rPr lang="hr-HR" sz="2800" dirty="0" smtClean="0">
                <a:latin typeface="Helvetica" panose="020B0604020202020204" pitchFamily="34" charset="0"/>
                <a:cs typeface="Helvetica" panose="020B0604020202020204" pitchFamily="34" charset="0"/>
              </a:rPr>
              <a:t>graničavanje broja sudionika u svakoj od mogućnosti </a:t>
            </a:r>
          </a:p>
          <a:p>
            <a:r>
              <a:rPr lang="hr-HR" sz="2800" dirty="0">
                <a:latin typeface="Helvetica" panose="020B0604020202020204" pitchFamily="34" charset="0"/>
                <a:cs typeface="Helvetica" panose="020B0604020202020204" pitchFamily="34" charset="0"/>
              </a:rPr>
              <a:t>m</a:t>
            </a:r>
            <a:r>
              <a:rPr lang="hr-HR" sz="2800" dirty="0" smtClean="0">
                <a:latin typeface="Helvetica" panose="020B0604020202020204" pitchFamily="34" charset="0"/>
                <a:cs typeface="Helvetica" panose="020B0604020202020204" pitchFamily="34" charset="0"/>
              </a:rPr>
              <a:t>ogućnost odabira više mogućnosti</a:t>
            </a:r>
            <a:endParaRPr lang="hr-HR" sz="2800" dirty="0">
              <a:latin typeface="Helvetica" panose="020B0604020202020204" pitchFamily="34" charset="0"/>
              <a:cs typeface="Helvetica"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0011" y="5012162"/>
            <a:ext cx="7201989" cy="1845838"/>
          </a:xfrm>
          <a:prstGeom prst="rect">
            <a:avLst/>
          </a:prstGeom>
        </p:spPr>
      </p:pic>
    </p:spTree>
    <p:extLst>
      <p:ext uri="{BB962C8B-B14F-4D97-AF65-F5344CB8AC3E}">
        <p14:creationId xmlns:p14="http://schemas.microsoft.com/office/powerpoint/2010/main" val="27968106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0011" y="5012162"/>
            <a:ext cx="7201989" cy="1845838"/>
          </a:xfrm>
          <a:prstGeom prst="rect">
            <a:avLst/>
          </a:prstGeom>
        </p:spPr>
      </p:pic>
      <p:sp>
        <p:nvSpPr>
          <p:cNvPr id="2" name="Title 1"/>
          <p:cNvSpPr>
            <a:spLocks noGrp="1"/>
          </p:cNvSpPr>
          <p:nvPr>
            <p:ph type="title"/>
          </p:nvPr>
        </p:nvSpPr>
        <p:spPr>
          <a:xfrm>
            <a:off x="457200" y="15051"/>
            <a:ext cx="9404723" cy="1630869"/>
          </a:xfrm>
        </p:spPr>
        <p:txBody>
          <a:bodyPr/>
          <a:lstStyle/>
          <a:p>
            <a:r>
              <a:rPr lang="hr-HR" sz="2800" dirty="0" smtClean="0">
                <a:latin typeface="Helvetica" panose="020B0604020202020204" pitchFamily="34" charset="0"/>
                <a:cs typeface="Helvetica" panose="020B0604020202020204" pitchFamily="34" charset="0"/>
              </a:rPr>
              <a:t>skica sučelja:</a:t>
            </a:r>
            <a:br>
              <a:rPr lang="hr-HR" sz="2800" dirty="0" smtClean="0">
                <a:latin typeface="Helvetica" panose="020B0604020202020204" pitchFamily="34" charset="0"/>
                <a:cs typeface="Helvetica" panose="020B0604020202020204" pitchFamily="34" charset="0"/>
              </a:rPr>
            </a:br>
            <a:r>
              <a:rPr lang="hr-HR" sz="2800" dirty="0">
                <a:latin typeface="Helvetica" panose="020B0604020202020204" pitchFamily="34" charset="0"/>
                <a:cs typeface="Helvetica" panose="020B0604020202020204" pitchFamily="34" charset="0"/>
              </a:rPr>
              <a:t/>
            </a:r>
            <a:br>
              <a:rPr lang="hr-HR" sz="2800" dirty="0">
                <a:latin typeface="Helvetica" panose="020B0604020202020204" pitchFamily="34" charset="0"/>
                <a:cs typeface="Helvetica" panose="020B0604020202020204" pitchFamily="34" charset="0"/>
              </a:rPr>
            </a:br>
            <a:r>
              <a:rPr lang="hr-HR" sz="2500" dirty="0" smtClean="0">
                <a:latin typeface="Helvetica" panose="020B0604020202020204" pitchFamily="34" charset="0"/>
                <a:cs typeface="Helvetica" panose="020B0604020202020204" pitchFamily="34" charset="0"/>
              </a:rPr>
              <a:t>Odaberite temu za seminar.</a:t>
            </a:r>
            <a:br>
              <a:rPr lang="hr-HR" sz="2500" dirty="0" smtClean="0">
                <a:latin typeface="Helvetica" panose="020B0604020202020204" pitchFamily="34" charset="0"/>
                <a:cs typeface="Helvetica" panose="020B0604020202020204" pitchFamily="34" charset="0"/>
              </a:rPr>
            </a:br>
            <a:r>
              <a:rPr lang="hr-HR" sz="2500" dirty="0" smtClean="0">
                <a:latin typeface="Helvetica" panose="020B0604020202020204" pitchFamily="34" charset="0"/>
                <a:cs typeface="Helvetica" panose="020B0604020202020204" pitchFamily="34" charset="0"/>
              </a:rPr>
              <a:t>Vaš odabir: 5G</a:t>
            </a:r>
            <a:endParaRPr lang="hr-HR" sz="2500" dirty="0">
              <a:latin typeface="Helvetica" panose="020B0604020202020204" pitchFamily="34" charset="0"/>
              <a:cs typeface="Helvetica" panose="020B0604020202020204" pitchFamily="34" charset="0"/>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812087763"/>
              </p:ext>
            </p:extLst>
          </p:nvPr>
        </p:nvGraphicFramePr>
        <p:xfrm>
          <a:off x="457200" y="1778537"/>
          <a:ext cx="11351622" cy="3618411"/>
        </p:xfrm>
        <a:graphic>
          <a:graphicData uri="http://schemas.openxmlformats.org/drawingml/2006/table">
            <a:tbl>
              <a:tblPr firstRow="1" firstCol="1" bandRow="1">
                <a:tableStyleId>{5C22544A-7EE6-4342-B048-85BDC9FD1C3A}</a:tableStyleId>
              </a:tblPr>
              <a:tblGrid>
                <a:gridCol w="2836989">
                  <a:extLst>
                    <a:ext uri="{9D8B030D-6E8A-4147-A177-3AD203B41FA5}">
                      <a16:colId xmlns:a16="http://schemas.microsoft.com/office/drawing/2014/main" val="3967340545"/>
                    </a:ext>
                  </a:extLst>
                </a:gridCol>
                <a:gridCol w="2838211">
                  <a:extLst>
                    <a:ext uri="{9D8B030D-6E8A-4147-A177-3AD203B41FA5}">
                      <a16:colId xmlns:a16="http://schemas.microsoft.com/office/drawing/2014/main" val="3607983370"/>
                    </a:ext>
                  </a:extLst>
                </a:gridCol>
                <a:gridCol w="2838211">
                  <a:extLst>
                    <a:ext uri="{9D8B030D-6E8A-4147-A177-3AD203B41FA5}">
                      <a16:colId xmlns:a16="http://schemas.microsoft.com/office/drawing/2014/main" val="118525216"/>
                    </a:ext>
                  </a:extLst>
                </a:gridCol>
                <a:gridCol w="2838211">
                  <a:extLst>
                    <a:ext uri="{9D8B030D-6E8A-4147-A177-3AD203B41FA5}">
                      <a16:colId xmlns:a16="http://schemas.microsoft.com/office/drawing/2014/main" val="1164491018"/>
                    </a:ext>
                  </a:extLst>
                </a:gridCol>
              </a:tblGrid>
              <a:tr h="1055835">
                <a:tc>
                  <a:txBody>
                    <a:bodyPr/>
                    <a:lstStyle/>
                    <a:p>
                      <a:pPr algn="ctr">
                        <a:spcBef>
                          <a:spcPts val="600"/>
                        </a:spcBef>
                        <a:spcAft>
                          <a:spcPts val="600"/>
                        </a:spcAft>
                      </a:pPr>
                      <a:r>
                        <a:rPr lang="hr-HR" sz="2000" dirty="0">
                          <a:solidFill>
                            <a:sysClr val="windowText" lastClr="000000"/>
                          </a:solidFill>
                          <a:effectLst/>
                        </a:rPr>
                        <a:t>Izbor</a:t>
                      </a:r>
                      <a:endParaRPr lang="hr-HR" sz="2000" dirty="0">
                        <a:solidFill>
                          <a:sysClr val="windowText" lastClr="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95000"/>
                      </a:schemeClr>
                    </a:solidFill>
                  </a:tcPr>
                </a:tc>
                <a:tc>
                  <a:txBody>
                    <a:bodyPr/>
                    <a:lstStyle/>
                    <a:p>
                      <a:pPr algn="ctr">
                        <a:spcBef>
                          <a:spcPts val="600"/>
                        </a:spcBef>
                        <a:spcAft>
                          <a:spcPts val="600"/>
                        </a:spcAft>
                      </a:pPr>
                      <a:r>
                        <a:rPr lang="hr-HR" sz="2000" dirty="0">
                          <a:solidFill>
                            <a:sysClr val="windowText" lastClr="000000"/>
                          </a:solidFill>
                          <a:effectLst/>
                        </a:rPr>
                        <a:t>Tema</a:t>
                      </a:r>
                    </a:p>
                    <a:p>
                      <a:pPr algn="ctr">
                        <a:spcBef>
                          <a:spcPts val="600"/>
                        </a:spcBef>
                        <a:spcAft>
                          <a:spcPts val="600"/>
                        </a:spcAft>
                      </a:pPr>
                      <a:r>
                        <a:rPr lang="hr-HR" sz="2000" u="sng" dirty="0">
                          <a:solidFill>
                            <a:srgbClr val="0070C0"/>
                          </a:solidFill>
                          <a:effectLst/>
                        </a:rPr>
                        <a:t>Opis</a:t>
                      </a:r>
                      <a:endParaRPr lang="hr-HR" sz="20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95000"/>
                      </a:schemeClr>
                    </a:solidFill>
                  </a:tcPr>
                </a:tc>
                <a:tc>
                  <a:txBody>
                    <a:bodyPr/>
                    <a:lstStyle/>
                    <a:p>
                      <a:pPr algn="ctr">
                        <a:spcBef>
                          <a:spcPts val="600"/>
                        </a:spcBef>
                        <a:spcAft>
                          <a:spcPts val="600"/>
                        </a:spcAft>
                      </a:pPr>
                      <a:r>
                        <a:rPr lang="hr-HR" sz="2000">
                          <a:solidFill>
                            <a:sysClr val="windowText" lastClr="000000"/>
                          </a:solidFill>
                          <a:effectLst/>
                        </a:rPr>
                        <a:t>Broj sudionika</a:t>
                      </a:r>
                      <a:endParaRPr lang="hr-HR" sz="2000">
                        <a:solidFill>
                          <a:sysClr val="windowText" lastClr="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95000"/>
                      </a:schemeClr>
                    </a:solidFill>
                  </a:tcPr>
                </a:tc>
                <a:tc>
                  <a:txBody>
                    <a:bodyPr/>
                    <a:lstStyle/>
                    <a:p>
                      <a:pPr algn="ctr">
                        <a:spcBef>
                          <a:spcPts val="600"/>
                        </a:spcBef>
                        <a:spcAft>
                          <a:spcPts val="600"/>
                        </a:spcAft>
                      </a:pPr>
                      <a:r>
                        <a:rPr lang="hr-HR" sz="2000" dirty="0">
                          <a:solidFill>
                            <a:sysClr val="windowText" lastClr="000000"/>
                          </a:solidFill>
                          <a:effectLst/>
                        </a:rPr>
                        <a:t>Sudionici u temi</a:t>
                      </a:r>
                    </a:p>
                    <a:p>
                      <a:pPr algn="ctr">
                        <a:spcBef>
                          <a:spcPts val="600"/>
                        </a:spcBef>
                        <a:spcAft>
                          <a:spcPts val="600"/>
                        </a:spcAft>
                      </a:pPr>
                      <a:r>
                        <a:rPr lang="hr-HR" sz="2000" u="sng" dirty="0">
                          <a:solidFill>
                            <a:srgbClr val="0070C0"/>
                          </a:solidFill>
                          <a:effectLst/>
                        </a:rPr>
                        <a:t>Prikaži</a:t>
                      </a:r>
                      <a:endParaRPr lang="hr-HR" sz="20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883837938"/>
                  </a:ext>
                </a:extLst>
              </a:tr>
              <a:tr h="640644">
                <a:tc>
                  <a:txBody>
                    <a:bodyPr/>
                    <a:lstStyle/>
                    <a:p>
                      <a:pPr marL="342900" lvl="0" indent="-342900" algn="ctr">
                        <a:spcBef>
                          <a:spcPts val="600"/>
                        </a:spcBef>
                        <a:spcAft>
                          <a:spcPts val="600"/>
                        </a:spcAft>
                        <a:buFont typeface="Courier New" panose="02070309020205020404" pitchFamily="49" charset="0"/>
                        <a:buChar char="o"/>
                      </a:pPr>
                      <a:r>
                        <a:rPr lang="hr-HR" sz="2000" b="1" dirty="0" smtClean="0">
                          <a:solidFill>
                            <a:sysClr val="windowText" lastClr="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hr-HR" sz="2000" b="1" dirty="0">
                        <a:solidFill>
                          <a:sysClr val="windowText" lastClr="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95000"/>
                      </a:schemeClr>
                    </a:solidFill>
                  </a:tcPr>
                </a:tc>
                <a:tc>
                  <a:txBody>
                    <a:bodyPr/>
                    <a:lstStyle/>
                    <a:p>
                      <a:pPr algn="ctr">
                        <a:spcBef>
                          <a:spcPts val="600"/>
                        </a:spcBef>
                        <a:spcAft>
                          <a:spcPts val="600"/>
                        </a:spcAft>
                      </a:pPr>
                      <a:r>
                        <a:rPr lang="hr-HR" sz="2000">
                          <a:solidFill>
                            <a:sysClr val="windowText" lastClr="000000"/>
                          </a:solidFill>
                          <a:effectLst/>
                        </a:rPr>
                        <a:t>3G</a:t>
                      </a:r>
                      <a:endParaRPr lang="hr-HR" sz="2000">
                        <a:solidFill>
                          <a:sysClr val="windowText" lastClr="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95000"/>
                      </a:schemeClr>
                    </a:solidFill>
                  </a:tcPr>
                </a:tc>
                <a:tc>
                  <a:txBody>
                    <a:bodyPr/>
                    <a:lstStyle/>
                    <a:p>
                      <a:pPr algn="ctr">
                        <a:spcBef>
                          <a:spcPts val="600"/>
                        </a:spcBef>
                        <a:spcAft>
                          <a:spcPts val="600"/>
                        </a:spcAft>
                      </a:pPr>
                      <a:r>
                        <a:rPr lang="hr-HR" sz="2000">
                          <a:solidFill>
                            <a:sysClr val="windowText" lastClr="000000"/>
                          </a:solidFill>
                          <a:effectLst/>
                        </a:rPr>
                        <a:t>2</a:t>
                      </a:r>
                      <a:endParaRPr lang="hr-HR" sz="2000">
                        <a:solidFill>
                          <a:sysClr val="windowText" lastClr="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95000"/>
                      </a:schemeClr>
                    </a:solidFill>
                  </a:tcPr>
                </a:tc>
                <a:tc>
                  <a:txBody>
                    <a:bodyPr/>
                    <a:lstStyle/>
                    <a:p>
                      <a:pPr>
                        <a:spcBef>
                          <a:spcPts val="600"/>
                        </a:spcBef>
                        <a:spcAft>
                          <a:spcPts val="600"/>
                        </a:spcAft>
                      </a:pPr>
                      <a:r>
                        <a:rPr lang="hr-HR" sz="2000">
                          <a:solidFill>
                            <a:sysClr val="windowText" lastClr="000000"/>
                          </a:solidFill>
                          <a:effectLst/>
                        </a:rPr>
                        <a:t> </a:t>
                      </a:r>
                      <a:endParaRPr lang="hr-HR" sz="2000">
                        <a:solidFill>
                          <a:sysClr val="windowText" lastClr="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220060502"/>
                  </a:ext>
                </a:extLst>
              </a:tr>
              <a:tr h="640644">
                <a:tc>
                  <a:txBody>
                    <a:bodyPr/>
                    <a:lstStyle/>
                    <a:p>
                      <a:pPr marL="342900" lvl="0" indent="-342900" algn="ctr">
                        <a:spcBef>
                          <a:spcPts val="600"/>
                        </a:spcBef>
                        <a:spcAft>
                          <a:spcPts val="600"/>
                        </a:spcAft>
                        <a:buFont typeface="Courier New" panose="02070309020205020404" pitchFamily="49" charset="0"/>
                        <a:buChar char="o"/>
                      </a:pPr>
                      <a:r>
                        <a:rPr lang="hr-HR" sz="2000" b="1" baseline="0" dirty="0" smtClean="0">
                          <a:solidFill>
                            <a:sysClr val="windowText" lastClr="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hr-HR" sz="2000" b="1" dirty="0">
                        <a:solidFill>
                          <a:sysClr val="windowText" lastClr="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95000"/>
                      </a:schemeClr>
                    </a:solidFill>
                  </a:tcPr>
                </a:tc>
                <a:tc>
                  <a:txBody>
                    <a:bodyPr/>
                    <a:lstStyle/>
                    <a:p>
                      <a:pPr algn="ctr">
                        <a:spcBef>
                          <a:spcPts val="600"/>
                        </a:spcBef>
                        <a:spcAft>
                          <a:spcPts val="600"/>
                        </a:spcAft>
                      </a:pPr>
                      <a:r>
                        <a:rPr lang="hr-HR" sz="2000" dirty="0">
                          <a:solidFill>
                            <a:sysClr val="windowText" lastClr="000000"/>
                          </a:solidFill>
                          <a:effectLst/>
                        </a:rPr>
                        <a:t>4G</a:t>
                      </a:r>
                      <a:endParaRPr lang="hr-HR" sz="2000" dirty="0">
                        <a:solidFill>
                          <a:sysClr val="windowText" lastClr="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95000"/>
                      </a:schemeClr>
                    </a:solidFill>
                  </a:tcPr>
                </a:tc>
                <a:tc>
                  <a:txBody>
                    <a:bodyPr/>
                    <a:lstStyle/>
                    <a:p>
                      <a:pPr algn="ctr">
                        <a:spcBef>
                          <a:spcPts val="600"/>
                        </a:spcBef>
                        <a:spcAft>
                          <a:spcPts val="600"/>
                        </a:spcAft>
                      </a:pPr>
                      <a:r>
                        <a:rPr lang="hr-HR" sz="2000">
                          <a:solidFill>
                            <a:sysClr val="windowText" lastClr="000000"/>
                          </a:solidFill>
                          <a:effectLst/>
                        </a:rPr>
                        <a:t>0</a:t>
                      </a:r>
                      <a:endParaRPr lang="hr-HR" sz="2000">
                        <a:solidFill>
                          <a:sysClr val="windowText" lastClr="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95000"/>
                      </a:schemeClr>
                    </a:solidFill>
                  </a:tcPr>
                </a:tc>
                <a:tc>
                  <a:txBody>
                    <a:bodyPr/>
                    <a:lstStyle/>
                    <a:p>
                      <a:pPr>
                        <a:spcBef>
                          <a:spcPts val="600"/>
                        </a:spcBef>
                        <a:spcAft>
                          <a:spcPts val="600"/>
                        </a:spcAft>
                      </a:pPr>
                      <a:r>
                        <a:rPr lang="hr-HR" sz="2000" dirty="0">
                          <a:solidFill>
                            <a:sysClr val="windowText" lastClr="000000"/>
                          </a:solidFill>
                          <a:effectLst/>
                        </a:rPr>
                        <a:t> </a:t>
                      </a:r>
                      <a:endParaRPr lang="hr-HR" sz="2000" dirty="0">
                        <a:solidFill>
                          <a:sysClr val="windowText" lastClr="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1024652435"/>
                  </a:ext>
                </a:extLst>
              </a:tr>
              <a:tr h="640644">
                <a:tc>
                  <a:txBody>
                    <a:bodyPr/>
                    <a:lstStyle/>
                    <a:p>
                      <a:pPr marL="0" lvl="0" indent="0" algn="ctr">
                        <a:spcBef>
                          <a:spcPts val="600"/>
                        </a:spcBef>
                        <a:spcAft>
                          <a:spcPts val="600"/>
                        </a:spcAft>
                        <a:buFont typeface="Arial" panose="020B0604020202020204" pitchFamily="34" charset="0"/>
                        <a:buNone/>
                      </a:pPr>
                      <a:r>
                        <a:rPr lang="hr-HR" sz="3500" baseline="0" dirty="0" smtClean="0">
                          <a:solidFill>
                            <a:sysClr val="windowText" lastClr="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hr-HR" sz="2000" dirty="0">
                        <a:solidFill>
                          <a:sysClr val="windowText" lastClr="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95000"/>
                      </a:schemeClr>
                    </a:solidFill>
                  </a:tcPr>
                </a:tc>
                <a:tc>
                  <a:txBody>
                    <a:bodyPr/>
                    <a:lstStyle/>
                    <a:p>
                      <a:pPr algn="ctr">
                        <a:spcBef>
                          <a:spcPts val="600"/>
                        </a:spcBef>
                        <a:spcAft>
                          <a:spcPts val="600"/>
                        </a:spcAft>
                      </a:pPr>
                      <a:r>
                        <a:rPr lang="hr-HR" sz="2000" dirty="0">
                          <a:solidFill>
                            <a:sysClr val="windowText" lastClr="000000"/>
                          </a:solidFill>
                          <a:effectLst/>
                        </a:rPr>
                        <a:t>5G</a:t>
                      </a:r>
                      <a:endParaRPr lang="hr-HR" sz="2000" dirty="0">
                        <a:solidFill>
                          <a:sysClr val="windowText" lastClr="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95000"/>
                      </a:schemeClr>
                    </a:solidFill>
                  </a:tcPr>
                </a:tc>
                <a:tc>
                  <a:txBody>
                    <a:bodyPr/>
                    <a:lstStyle/>
                    <a:p>
                      <a:pPr algn="ctr">
                        <a:spcBef>
                          <a:spcPts val="600"/>
                        </a:spcBef>
                        <a:spcAft>
                          <a:spcPts val="600"/>
                        </a:spcAft>
                      </a:pPr>
                      <a:r>
                        <a:rPr lang="hr-HR" sz="2000">
                          <a:solidFill>
                            <a:sysClr val="windowText" lastClr="000000"/>
                          </a:solidFill>
                          <a:effectLst/>
                        </a:rPr>
                        <a:t>1</a:t>
                      </a:r>
                      <a:endParaRPr lang="hr-HR" sz="2000">
                        <a:solidFill>
                          <a:sysClr val="windowText" lastClr="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95000"/>
                      </a:schemeClr>
                    </a:solidFill>
                  </a:tcPr>
                </a:tc>
                <a:tc>
                  <a:txBody>
                    <a:bodyPr/>
                    <a:lstStyle/>
                    <a:p>
                      <a:pPr>
                        <a:spcBef>
                          <a:spcPts val="600"/>
                        </a:spcBef>
                        <a:spcAft>
                          <a:spcPts val="600"/>
                        </a:spcAft>
                      </a:pPr>
                      <a:r>
                        <a:rPr lang="hr-HR" sz="2000">
                          <a:solidFill>
                            <a:sysClr val="windowText" lastClr="000000"/>
                          </a:solidFill>
                          <a:effectLst/>
                        </a:rPr>
                        <a:t> </a:t>
                      </a:r>
                      <a:endParaRPr lang="hr-HR" sz="2000">
                        <a:solidFill>
                          <a:sysClr val="windowText" lastClr="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3198552191"/>
                  </a:ext>
                </a:extLst>
              </a:tr>
              <a:tr h="640644">
                <a:tc>
                  <a:txBody>
                    <a:bodyPr/>
                    <a:lstStyle/>
                    <a:p>
                      <a:pPr marL="342900" lvl="0" indent="-342900" algn="ctr">
                        <a:spcBef>
                          <a:spcPts val="600"/>
                        </a:spcBef>
                        <a:spcAft>
                          <a:spcPts val="600"/>
                        </a:spcAft>
                        <a:buFont typeface="Courier New" panose="02070309020205020404" pitchFamily="49" charset="0"/>
                        <a:buChar char="o"/>
                      </a:pPr>
                      <a:r>
                        <a:rPr lang="hr-HR" sz="2000" b="1" dirty="0" smtClean="0">
                          <a:solidFill>
                            <a:sysClr val="windowText" lastClr="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hr-HR" sz="2000" b="1" dirty="0">
                        <a:solidFill>
                          <a:sysClr val="windowText" lastClr="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95000"/>
                      </a:schemeClr>
                    </a:solidFill>
                  </a:tcPr>
                </a:tc>
                <a:tc>
                  <a:txBody>
                    <a:bodyPr/>
                    <a:lstStyle/>
                    <a:p>
                      <a:pPr algn="ctr">
                        <a:spcBef>
                          <a:spcPts val="600"/>
                        </a:spcBef>
                        <a:spcAft>
                          <a:spcPts val="600"/>
                        </a:spcAft>
                      </a:pPr>
                      <a:r>
                        <a:rPr lang="hr-HR" sz="2000">
                          <a:solidFill>
                            <a:sysClr val="windowText" lastClr="000000"/>
                          </a:solidFill>
                          <a:effectLst/>
                        </a:rPr>
                        <a:t>IoT</a:t>
                      </a:r>
                      <a:endParaRPr lang="hr-HR" sz="2000">
                        <a:solidFill>
                          <a:sysClr val="windowText" lastClr="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95000"/>
                      </a:schemeClr>
                    </a:solidFill>
                  </a:tcPr>
                </a:tc>
                <a:tc>
                  <a:txBody>
                    <a:bodyPr/>
                    <a:lstStyle/>
                    <a:p>
                      <a:pPr algn="ctr">
                        <a:spcBef>
                          <a:spcPts val="600"/>
                        </a:spcBef>
                        <a:spcAft>
                          <a:spcPts val="600"/>
                        </a:spcAft>
                      </a:pPr>
                      <a:r>
                        <a:rPr lang="hr-HR" sz="2000" dirty="0">
                          <a:solidFill>
                            <a:sysClr val="windowText" lastClr="000000"/>
                          </a:solidFill>
                          <a:effectLst/>
                        </a:rPr>
                        <a:t>1</a:t>
                      </a:r>
                      <a:endParaRPr lang="hr-HR" sz="2000" dirty="0">
                        <a:solidFill>
                          <a:sysClr val="windowText" lastClr="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95000"/>
                      </a:schemeClr>
                    </a:solidFill>
                  </a:tcPr>
                </a:tc>
                <a:tc>
                  <a:txBody>
                    <a:bodyPr/>
                    <a:lstStyle/>
                    <a:p>
                      <a:pPr>
                        <a:spcBef>
                          <a:spcPts val="600"/>
                        </a:spcBef>
                        <a:spcAft>
                          <a:spcPts val="600"/>
                        </a:spcAft>
                      </a:pPr>
                      <a:r>
                        <a:rPr lang="hr-HR" sz="2000" dirty="0">
                          <a:solidFill>
                            <a:sysClr val="windowText" lastClr="000000"/>
                          </a:solidFill>
                          <a:effectLst/>
                        </a:rPr>
                        <a:t> </a:t>
                      </a:r>
                      <a:endParaRPr lang="hr-HR" sz="2000" dirty="0">
                        <a:solidFill>
                          <a:sysClr val="windowText" lastClr="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lumMod val="95000"/>
                      </a:schemeClr>
                    </a:solidFill>
                  </a:tcPr>
                </a:tc>
                <a:extLst>
                  <a:ext uri="{0D108BD9-81ED-4DB2-BD59-A6C34878D82A}">
                    <a16:rowId xmlns:a16="http://schemas.microsoft.com/office/drawing/2014/main" val="2199611178"/>
                  </a:ext>
                </a:extLst>
              </a:tr>
            </a:tbl>
          </a:graphicData>
        </a:graphic>
      </p:graphicFrame>
      <p:sp>
        <p:nvSpPr>
          <p:cNvPr id="11" name="Oval 10"/>
          <p:cNvSpPr/>
          <p:nvPr/>
        </p:nvSpPr>
        <p:spPr>
          <a:xfrm>
            <a:off x="1698171" y="4232366"/>
            <a:ext cx="156755" cy="14369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81955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755" y="135756"/>
            <a:ext cx="9404723" cy="1400530"/>
          </a:xfrm>
        </p:spPr>
        <p:txBody>
          <a:bodyPr/>
          <a:lstStyle/>
          <a:p>
            <a:r>
              <a:rPr lang="hr-HR" sz="4800" dirty="0" smtClean="0">
                <a:latin typeface="Helvetica" panose="020B0604020202020204" pitchFamily="34" charset="0"/>
                <a:cs typeface="Helvetica" panose="020B0604020202020204" pitchFamily="34" charset="0"/>
              </a:rPr>
              <a:t>ONLINE PROGRAMI</a:t>
            </a:r>
            <a:endParaRPr lang="hr-HR" sz="4800" dirty="0">
              <a:latin typeface="Helvetica" panose="020B0604020202020204" pitchFamily="34" charset="0"/>
              <a:cs typeface="Helvetica" panose="020B0604020202020204" pitchFamily="34" charset="0"/>
            </a:endParaRPr>
          </a:p>
        </p:txBody>
      </p:sp>
      <p:sp>
        <p:nvSpPr>
          <p:cNvPr id="3" name="Content Placeholder 2"/>
          <p:cNvSpPr>
            <a:spLocks noGrp="1"/>
          </p:cNvSpPr>
          <p:nvPr>
            <p:ph idx="1"/>
          </p:nvPr>
        </p:nvSpPr>
        <p:spPr>
          <a:xfrm>
            <a:off x="156754" y="1355972"/>
            <a:ext cx="12035246" cy="4872445"/>
          </a:xfrm>
        </p:spPr>
        <p:txBody>
          <a:bodyPr>
            <a:noAutofit/>
          </a:bodyPr>
          <a:lstStyle/>
          <a:p>
            <a:r>
              <a:rPr lang="hr-HR" sz="2800" dirty="0" smtClean="0">
                <a:latin typeface="Helvetica" panose="020B0604020202020204" pitchFamily="34" charset="0"/>
                <a:cs typeface="Helvetica" panose="020B0604020202020204" pitchFamily="34" charset="0"/>
              </a:rPr>
              <a:t>Doodle </a:t>
            </a:r>
          </a:p>
          <a:p>
            <a:pPr marL="0" indent="0">
              <a:buNone/>
            </a:pPr>
            <a:r>
              <a:rPr lang="hr-HR" sz="2800" dirty="0" smtClean="0">
                <a:latin typeface="Helvetica" panose="020B0604020202020204" pitchFamily="34" charset="0"/>
                <a:cs typeface="Helvetica" panose="020B0604020202020204" pitchFamily="34" charset="0"/>
              </a:rPr>
              <a:t>		- online </a:t>
            </a:r>
            <a:r>
              <a:rPr lang="hr-HR" sz="2800" dirty="0">
                <a:latin typeface="Helvetica" panose="020B0604020202020204" pitchFamily="34" charset="0"/>
                <a:cs typeface="Helvetica" panose="020B0604020202020204" pitchFamily="34" charset="0"/>
              </a:rPr>
              <a:t>aplikacija </a:t>
            </a:r>
            <a:endParaRPr lang="hr-HR" sz="2800" dirty="0" smtClean="0">
              <a:latin typeface="Helvetica" panose="020B0604020202020204" pitchFamily="34" charset="0"/>
              <a:cs typeface="Helvetica" panose="020B0604020202020204" pitchFamily="34" charset="0"/>
            </a:endParaRPr>
          </a:p>
          <a:p>
            <a:pPr marL="0" indent="0">
              <a:buNone/>
            </a:pPr>
            <a:r>
              <a:rPr lang="hr-HR" sz="2800" dirty="0">
                <a:latin typeface="Helvetica" panose="020B0604020202020204" pitchFamily="34" charset="0"/>
                <a:cs typeface="Helvetica" panose="020B0604020202020204" pitchFamily="34" charset="0"/>
              </a:rPr>
              <a:t>	</a:t>
            </a:r>
            <a:r>
              <a:rPr lang="hr-HR" sz="2800" dirty="0" smtClean="0">
                <a:latin typeface="Helvetica" panose="020B0604020202020204" pitchFamily="34" charset="0"/>
                <a:cs typeface="Helvetica" panose="020B0604020202020204" pitchFamily="34" charset="0"/>
              </a:rPr>
              <a:t>	- stvaranje rasporeda, planiranje i organizacija vremena</a:t>
            </a:r>
          </a:p>
          <a:p>
            <a:pPr marL="0" indent="0">
              <a:buNone/>
            </a:pPr>
            <a:r>
              <a:rPr lang="hr-HR" sz="2800" dirty="0">
                <a:latin typeface="Helvetica" panose="020B0604020202020204" pitchFamily="34" charset="0"/>
                <a:cs typeface="Helvetica" panose="020B0604020202020204" pitchFamily="34" charset="0"/>
              </a:rPr>
              <a:t>	</a:t>
            </a:r>
            <a:r>
              <a:rPr lang="hr-HR" sz="2800" dirty="0" smtClean="0">
                <a:latin typeface="Helvetica" panose="020B0604020202020204" pitchFamily="34" charset="0"/>
                <a:cs typeface="Helvetica" panose="020B0604020202020204" pitchFamily="34" charset="0"/>
              </a:rPr>
              <a:t>	- stvoreni sadržaj može se dijeliti kako bi drugi mogli naznačiti svoju 		  prisutnost</a:t>
            </a:r>
          </a:p>
          <a:p>
            <a:pPr marL="0" indent="0">
              <a:buNone/>
            </a:pPr>
            <a:r>
              <a:rPr lang="hr-HR" sz="2800" dirty="0">
                <a:latin typeface="Helvetica" panose="020B0604020202020204" pitchFamily="34" charset="0"/>
                <a:cs typeface="Helvetica" panose="020B0604020202020204" pitchFamily="34" charset="0"/>
              </a:rPr>
              <a:t>	</a:t>
            </a:r>
            <a:r>
              <a:rPr lang="hr-HR" sz="2800" dirty="0" smtClean="0">
                <a:latin typeface="Helvetica" panose="020B0604020202020204" pitchFamily="34" charset="0"/>
                <a:cs typeface="Helvetica" panose="020B0604020202020204" pitchFamily="34" charset="0"/>
              </a:rPr>
              <a:t>	- osobe s kojima se sadržaj dijeli ne moraju posjedovati Doodle račun 		  kako bi mogle dati svoj glas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6801" y="5434149"/>
            <a:ext cx="6775199" cy="1423850"/>
          </a:xfrm>
          <a:prstGeom prst="rect">
            <a:avLst/>
          </a:prstGeom>
        </p:spPr>
      </p:pic>
    </p:spTree>
    <p:extLst>
      <p:ext uri="{BB962C8B-B14F-4D97-AF65-F5344CB8AC3E}">
        <p14:creationId xmlns:p14="http://schemas.microsoft.com/office/powerpoint/2010/main" val="10644801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1647969"/>
            <a:ext cx="11088688" cy="4195481"/>
          </a:xfrm>
        </p:spPr>
        <p:txBody>
          <a:bodyPr>
            <a:normAutofit/>
          </a:bodyPr>
          <a:lstStyle/>
          <a:p>
            <a:r>
              <a:rPr lang="hr-HR" sz="2800" dirty="0">
                <a:latin typeface="Helvetica" panose="020B0604020202020204" pitchFamily="34" charset="0"/>
                <a:cs typeface="Helvetica" panose="020B0604020202020204" pitchFamily="34" charset="0"/>
              </a:rPr>
              <a:t>umjesto rasporeda može se napraviti </a:t>
            </a:r>
            <a:r>
              <a:rPr lang="hr-HR" sz="2800" dirty="0" smtClean="0">
                <a:latin typeface="Helvetica" panose="020B0604020202020204" pitchFamily="34" charset="0"/>
                <a:cs typeface="Helvetica" panose="020B0604020202020204" pitchFamily="34" charset="0"/>
              </a:rPr>
              <a:t>popis</a:t>
            </a:r>
            <a:endParaRPr lang="hr-HR" sz="2800" dirty="0">
              <a:latin typeface="Helvetica" panose="020B0604020202020204" pitchFamily="34" charset="0"/>
              <a:cs typeface="Helvetica" panose="020B0604020202020204" pitchFamily="34" charset="0"/>
            </a:endParaRPr>
          </a:p>
          <a:p>
            <a:r>
              <a:rPr lang="hr-HR" sz="2800" dirty="0">
                <a:latin typeface="Helvetica" panose="020B0604020202020204" pitchFamily="34" charset="0"/>
                <a:cs typeface="Helvetica" panose="020B0604020202020204" pitchFamily="34" charset="0"/>
              </a:rPr>
              <a:t>mogućnost ograničavanja sudionika</a:t>
            </a:r>
          </a:p>
          <a:p>
            <a:r>
              <a:rPr lang="hr-HR" sz="2800" dirty="0">
                <a:latin typeface="Helvetica" panose="020B0604020202020204" pitchFamily="34" charset="0"/>
                <a:cs typeface="Helvetica" panose="020B0604020202020204" pitchFamily="34" charset="0"/>
              </a:rPr>
              <a:t>m</a:t>
            </a:r>
            <a:r>
              <a:rPr lang="hr-HR" sz="2800" dirty="0" smtClean="0">
                <a:latin typeface="Helvetica" panose="020B0604020202020204" pitchFamily="34" charset="0"/>
                <a:cs typeface="Helvetica" panose="020B0604020202020204" pitchFamily="34" charset="0"/>
              </a:rPr>
              <a:t>ogućnost odabira više opcija među ponuđenima</a:t>
            </a:r>
            <a:endParaRPr lang="hr-HR" sz="2800" dirty="0">
              <a:latin typeface="Helvetica" panose="020B0604020202020204" pitchFamily="34" charset="0"/>
              <a:cs typeface="Helvetica"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6801" y="5434149"/>
            <a:ext cx="6775199" cy="1423850"/>
          </a:xfrm>
          <a:prstGeom prst="rect">
            <a:avLst/>
          </a:prstGeom>
        </p:spPr>
      </p:pic>
    </p:spTree>
    <p:extLst>
      <p:ext uri="{BB962C8B-B14F-4D97-AF65-F5344CB8AC3E}">
        <p14:creationId xmlns:p14="http://schemas.microsoft.com/office/powerpoint/2010/main" val="38451900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63486" y="-15414"/>
            <a:ext cx="8556171" cy="6873414"/>
          </a:xfrm>
        </p:spPr>
      </p:pic>
    </p:spTree>
    <p:extLst>
      <p:ext uri="{BB962C8B-B14F-4D97-AF65-F5344CB8AC3E}">
        <p14:creationId xmlns:p14="http://schemas.microsoft.com/office/powerpoint/2010/main" val="34932999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43" y="1452934"/>
            <a:ext cx="12187057" cy="3968152"/>
          </a:xfrm>
        </p:spPr>
      </p:pic>
    </p:spTree>
    <p:extLst>
      <p:ext uri="{BB962C8B-B14F-4D97-AF65-F5344CB8AC3E}">
        <p14:creationId xmlns:p14="http://schemas.microsoft.com/office/powerpoint/2010/main" val="20975255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4800" dirty="0" smtClean="0">
                <a:latin typeface="Helvetica" panose="020B0604020202020204" pitchFamily="34" charset="0"/>
                <a:cs typeface="Helvetica" panose="020B0604020202020204" pitchFamily="34" charset="0"/>
              </a:rPr>
              <a:t>ZAKLJUČAK</a:t>
            </a:r>
            <a:endParaRPr lang="hr-HR" sz="4800" dirty="0">
              <a:latin typeface="Helvetica" panose="020B0604020202020204" pitchFamily="34" charset="0"/>
              <a:cs typeface="Helvetica" panose="020B0604020202020204" pitchFamily="34" charset="0"/>
            </a:endParaRPr>
          </a:p>
        </p:txBody>
      </p:sp>
      <p:sp>
        <p:nvSpPr>
          <p:cNvPr id="3" name="Content Placeholder 2"/>
          <p:cNvSpPr>
            <a:spLocks noGrp="1"/>
          </p:cNvSpPr>
          <p:nvPr>
            <p:ph idx="1"/>
          </p:nvPr>
        </p:nvSpPr>
        <p:spPr>
          <a:xfrm>
            <a:off x="130629" y="1853248"/>
            <a:ext cx="11887200" cy="4521426"/>
          </a:xfrm>
        </p:spPr>
        <p:txBody>
          <a:bodyPr>
            <a:normAutofit/>
          </a:bodyPr>
          <a:lstStyle/>
          <a:p>
            <a:r>
              <a:rPr lang="hr-HR" sz="2800" dirty="0" smtClean="0">
                <a:latin typeface="Helvetica" panose="020B0604020202020204" pitchFamily="34" charset="0"/>
                <a:cs typeface="Helvetica" panose="020B0604020202020204" pitchFamily="34" charset="0"/>
              </a:rPr>
              <a:t>Prvi problem - prihvatljivo, no ne potpuno odgovarajuće rješenje u 							    Moodle-u</a:t>
            </a:r>
          </a:p>
          <a:p>
            <a:pPr marL="0" indent="0">
              <a:buNone/>
            </a:pPr>
            <a:r>
              <a:rPr lang="hr-HR" sz="2800" dirty="0">
                <a:latin typeface="Helvetica" panose="020B0604020202020204" pitchFamily="34" charset="0"/>
                <a:cs typeface="Helvetica" panose="020B0604020202020204" pitchFamily="34" charset="0"/>
              </a:rPr>
              <a:t>	</a:t>
            </a:r>
            <a:r>
              <a:rPr lang="hr-HR" sz="2800" dirty="0" smtClean="0">
                <a:latin typeface="Helvetica" panose="020B0604020202020204" pitchFamily="34" charset="0"/>
                <a:cs typeface="Helvetica" panose="020B0604020202020204" pitchFamily="34" charset="0"/>
              </a:rPr>
              <a:t>			      - raste interes za traženim pluginom </a:t>
            </a:r>
            <a:r>
              <a:rPr lang="hr-HR" sz="2800" dirty="0" smtClean="0">
                <a:latin typeface="Helvetica" panose="020B0604020202020204" pitchFamily="34" charset="0"/>
                <a:cs typeface="Helvetica" panose="020B0604020202020204" pitchFamily="34" charset="0"/>
              </a:rPr>
              <a:t>što bi u budućnosti 						    moglo rezultirati nastankom istog</a:t>
            </a:r>
            <a:endParaRPr lang="hr-HR" sz="2800" dirty="0" smtClean="0">
              <a:latin typeface="Helvetica" panose="020B0604020202020204" pitchFamily="34" charset="0"/>
              <a:cs typeface="Helvetica" panose="020B0604020202020204" pitchFamily="34" charset="0"/>
            </a:endParaRPr>
          </a:p>
          <a:p>
            <a:r>
              <a:rPr lang="hr-HR" sz="2800" dirty="0" smtClean="0">
                <a:latin typeface="Helvetica" panose="020B0604020202020204" pitchFamily="34" charset="0"/>
                <a:cs typeface="Helvetica" panose="020B0604020202020204" pitchFamily="34" charset="0"/>
              </a:rPr>
              <a:t>Drugi problem - kompatibilno rješenje na Moodle-u</a:t>
            </a:r>
          </a:p>
          <a:p>
            <a:pPr marL="0" indent="0">
              <a:buNone/>
            </a:pPr>
            <a:r>
              <a:rPr lang="hr-HR" sz="2800" dirty="0" smtClean="0">
                <a:latin typeface="Helvetica" panose="020B0604020202020204" pitchFamily="34" charset="0"/>
                <a:cs typeface="Helvetica" panose="020B0604020202020204" pitchFamily="34" charset="0"/>
              </a:rPr>
              <a:t>                           - za korisnike Interneta koji ne posjeduju Moodle račun, 						 Doodle je jednako dobro i prihvatljivo rješenje</a:t>
            </a:r>
            <a:endParaRPr lang="hr-HR" sz="28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2772886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178" y="2162086"/>
            <a:ext cx="8334104" cy="4695914"/>
          </a:xfrm>
          <a:prstGeom prst="rect">
            <a:avLst/>
          </a:prstGeom>
        </p:spPr>
      </p:pic>
      <p:sp>
        <p:nvSpPr>
          <p:cNvPr id="3" name="Content Placeholder 2"/>
          <p:cNvSpPr>
            <a:spLocks noGrp="1"/>
          </p:cNvSpPr>
          <p:nvPr>
            <p:ph idx="1"/>
          </p:nvPr>
        </p:nvSpPr>
        <p:spPr>
          <a:xfrm>
            <a:off x="1907178" y="502546"/>
            <a:ext cx="7654833" cy="1044184"/>
          </a:xfrm>
        </p:spPr>
        <p:txBody>
          <a:bodyPr>
            <a:noAutofit/>
          </a:bodyPr>
          <a:lstStyle/>
          <a:p>
            <a:r>
              <a:rPr lang="hr-HR" sz="2800" dirty="0" smtClean="0">
                <a:latin typeface="Helvetica" panose="020B0604020202020204" pitchFamily="34" charset="0"/>
                <a:cs typeface="Helvetica" panose="020B0604020202020204" pitchFamily="34" charset="0"/>
              </a:rPr>
              <a:t>brz </a:t>
            </a:r>
            <a:r>
              <a:rPr lang="hr-HR" sz="2800" dirty="0">
                <a:latin typeface="Helvetica" panose="020B0604020202020204" pitchFamily="34" charset="0"/>
                <a:cs typeface="Helvetica" panose="020B0604020202020204" pitchFamily="34" charset="0"/>
              </a:rPr>
              <a:t>razvoj tehnologije</a:t>
            </a:r>
          </a:p>
          <a:p>
            <a:r>
              <a:rPr lang="hr-HR" sz="2800" dirty="0" smtClean="0">
                <a:latin typeface="Helvetica" panose="020B0604020202020204" pitchFamily="34" charset="0"/>
                <a:cs typeface="Helvetica" panose="020B0604020202020204" pitchFamily="34" charset="0"/>
              </a:rPr>
              <a:t>utjecaj </a:t>
            </a:r>
            <a:r>
              <a:rPr lang="hr-HR" sz="2800" dirty="0">
                <a:latin typeface="Helvetica" panose="020B0604020202020204" pitchFamily="34" charset="0"/>
                <a:cs typeface="Helvetica" panose="020B0604020202020204" pitchFamily="34" charset="0"/>
              </a:rPr>
              <a:t>na sva područja </a:t>
            </a:r>
            <a:r>
              <a:rPr lang="hr-HR" sz="2800" dirty="0" smtClean="0">
                <a:latin typeface="Helvetica" panose="020B0604020202020204" pitchFamily="34" charset="0"/>
                <a:cs typeface="Helvetica" panose="020B0604020202020204" pitchFamily="34" charset="0"/>
              </a:rPr>
              <a:t>svakodnevice</a:t>
            </a:r>
          </a:p>
          <a:p>
            <a:r>
              <a:rPr lang="hr-HR" sz="2800" dirty="0" smtClean="0">
                <a:latin typeface="Helvetica" panose="020B0604020202020204" pitchFamily="34" charset="0"/>
                <a:cs typeface="Helvetica" panose="020B0604020202020204" pitchFamily="34" charset="0"/>
              </a:rPr>
              <a:t>olakšavanje u svim aspektima života</a:t>
            </a:r>
            <a:endParaRPr lang="hr-HR" sz="28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1852815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 y="787446"/>
            <a:ext cx="10515600" cy="1325563"/>
          </a:xfrm>
        </p:spPr>
        <p:txBody>
          <a:bodyPr/>
          <a:lstStyle/>
          <a:p>
            <a:r>
              <a:rPr lang="hr-HR" sz="4800" dirty="0" smtClean="0">
                <a:latin typeface="Helvetica" panose="020B0604020202020204" pitchFamily="34" charset="0"/>
                <a:cs typeface="Helvetica" panose="020B0604020202020204" pitchFamily="34" charset="0"/>
              </a:rPr>
              <a:t>MOODLE</a:t>
            </a:r>
            <a:endParaRPr lang="hr-HR" sz="4800" dirty="0">
              <a:latin typeface="Helvetica" panose="020B0604020202020204" pitchFamily="34" charset="0"/>
              <a:cs typeface="Helvetica" panose="020B0604020202020204" pitchFamily="34" charset="0"/>
            </a:endParaRPr>
          </a:p>
        </p:txBody>
      </p:sp>
      <p:sp>
        <p:nvSpPr>
          <p:cNvPr id="3" name="Content Placeholder 2"/>
          <p:cNvSpPr>
            <a:spLocks noGrp="1"/>
          </p:cNvSpPr>
          <p:nvPr>
            <p:ph idx="1"/>
          </p:nvPr>
        </p:nvSpPr>
        <p:spPr>
          <a:xfrm>
            <a:off x="1504406" y="2113009"/>
            <a:ext cx="10515600" cy="3033758"/>
          </a:xfrm>
        </p:spPr>
        <p:txBody>
          <a:bodyPr>
            <a:noAutofit/>
          </a:bodyPr>
          <a:lstStyle/>
          <a:p>
            <a:r>
              <a:rPr lang="hr-HR" sz="2800" dirty="0" smtClean="0">
                <a:latin typeface="Helvetica" panose="020B0604020202020204" pitchFamily="34" charset="0"/>
                <a:cs typeface="Helvetica" panose="020B0604020202020204" pitchFamily="34" charset="0"/>
              </a:rPr>
              <a:t>besplatan softver za digitalno učenje</a:t>
            </a:r>
          </a:p>
          <a:p>
            <a:r>
              <a:rPr lang="hr-HR" sz="2800" dirty="0" smtClean="0">
                <a:latin typeface="Helvetica" panose="020B0604020202020204" pitchFamily="34" charset="0"/>
                <a:cs typeface="Helvetica" panose="020B0604020202020204" pitchFamily="34" charset="0"/>
              </a:rPr>
              <a:t>primjena seže od edukacijskih ustanova od velikih tvrtki </a:t>
            </a:r>
          </a:p>
          <a:p>
            <a:r>
              <a:rPr lang="hr-HR" sz="2800" dirty="0" smtClean="0">
                <a:latin typeface="Helvetica" panose="020B0604020202020204" pitchFamily="34" charset="0"/>
                <a:cs typeface="Helvetica" panose="020B0604020202020204" pitchFamily="34" charset="0"/>
              </a:rPr>
              <a:t>dostupan svima koji imaju pristup internetu</a:t>
            </a:r>
          </a:p>
          <a:p>
            <a:r>
              <a:rPr lang="hr-HR" sz="2800" dirty="0" smtClean="0">
                <a:latin typeface="Helvetica" panose="020B0604020202020204" pitchFamily="34" charset="0"/>
                <a:cs typeface="Helvetica" panose="020B0604020202020204" pitchFamily="34" charset="0"/>
              </a:rPr>
              <a:t>otvoren za nadogradnje i prilagođavanje=velik broj pluginova</a:t>
            </a:r>
          </a:p>
          <a:p>
            <a:r>
              <a:rPr lang="hr-HR" sz="2800" dirty="0" smtClean="0">
                <a:latin typeface="Helvetica" panose="020B0604020202020204" pitchFamily="34" charset="0"/>
                <a:cs typeface="Helvetica" panose="020B0604020202020204" pitchFamily="34" charset="0"/>
              </a:rPr>
              <a:t>primjena na FER-u</a:t>
            </a:r>
          </a:p>
          <a:p>
            <a:pPr marL="0" indent="0">
              <a:buNone/>
            </a:pPr>
            <a:endParaRPr lang="hr-HR" sz="2800" dirty="0">
              <a:latin typeface="Helvetica" panose="020B0604020202020204" pitchFamily="34" charset="0"/>
              <a:cs typeface="Helvetica"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0011" y="5012162"/>
            <a:ext cx="7201989" cy="1845838"/>
          </a:xfrm>
          <a:prstGeom prst="rect">
            <a:avLst/>
          </a:prstGeom>
        </p:spPr>
      </p:pic>
    </p:spTree>
    <p:extLst>
      <p:ext uri="{BB962C8B-B14F-4D97-AF65-F5344CB8AC3E}">
        <p14:creationId xmlns:p14="http://schemas.microsoft.com/office/powerpoint/2010/main" val="6674197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482" y="400467"/>
            <a:ext cx="9404723" cy="1400530"/>
          </a:xfrm>
        </p:spPr>
        <p:txBody>
          <a:bodyPr/>
          <a:lstStyle/>
          <a:p>
            <a:r>
              <a:rPr lang="hr-HR" sz="4800" dirty="0" smtClean="0">
                <a:latin typeface="Helvetica" panose="020B0604020202020204" pitchFamily="34" charset="0"/>
                <a:cs typeface="Helvetica" panose="020B0604020202020204" pitchFamily="34" charset="0"/>
              </a:rPr>
              <a:t>INDIVIDUALIZACIJA ZADATAKA</a:t>
            </a:r>
            <a:endParaRPr lang="hr-HR" sz="4800" dirty="0">
              <a:latin typeface="Helvetica" panose="020B0604020202020204" pitchFamily="34" charset="0"/>
              <a:cs typeface="Helvetica" panose="020B0604020202020204" pitchFamily="34" charset="0"/>
            </a:endParaRPr>
          </a:p>
        </p:txBody>
      </p:sp>
      <p:sp>
        <p:nvSpPr>
          <p:cNvPr id="3" name="Content Placeholder 2"/>
          <p:cNvSpPr>
            <a:spLocks noGrp="1"/>
          </p:cNvSpPr>
          <p:nvPr>
            <p:ph idx="1"/>
          </p:nvPr>
        </p:nvSpPr>
        <p:spPr>
          <a:xfrm>
            <a:off x="1417802" y="1530403"/>
            <a:ext cx="8946541" cy="4726705"/>
          </a:xfrm>
        </p:spPr>
        <p:txBody>
          <a:bodyPr>
            <a:noAutofit/>
          </a:bodyPr>
          <a:lstStyle/>
          <a:p>
            <a:r>
              <a:rPr lang="hr-HR" sz="2800" dirty="0" smtClean="0">
                <a:latin typeface="Helvetica" panose="020B0604020202020204" pitchFamily="34" charset="0"/>
                <a:cs typeface="Helvetica" panose="020B0604020202020204" pitchFamily="34" charset="0"/>
              </a:rPr>
              <a:t>provjera znanja putem računala</a:t>
            </a:r>
          </a:p>
          <a:p>
            <a:r>
              <a:rPr lang="hr-HR" sz="2800" dirty="0" smtClean="0">
                <a:latin typeface="Helvetica" panose="020B0604020202020204" pitchFamily="34" charset="0"/>
                <a:cs typeface="Helvetica" panose="020B0604020202020204" pitchFamily="34" charset="0"/>
              </a:rPr>
              <a:t>nedostatak: ponavljanje pitanja=unaprijed poznata rješenja </a:t>
            </a:r>
          </a:p>
          <a:p>
            <a:r>
              <a:rPr lang="hr-HR" sz="2800" dirty="0" smtClean="0">
                <a:latin typeface="Helvetica" panose="020B0604020202020204" pitchFamily="34" charset="0"/>
                <a:cs typeface="Helvetica" panose="020B0604020202020204" pitchFamily="34" charset="0"/>
              </a:rPr>
              <a:t>Primjer 1: </a:t>
            </a:r>
          </a:p>
          <a:p>
            <a:pPr marL="0" indent="0">
              <a:buNone/>
            </a:pPr>
            <a:r>
              <a:rPr lang="hr-HR" sz="2800" dirty="0">
                <a:latin typeface="Helvetica" panose="020B0604020202020204" pitchFamily="34" charset="0"/>
                <a:cs typeface="Helvetica" panose="020B0604020202020204" pitchFamily="34" charset="0"/>
              </a:rPr>
              <a:t>	</a:t>
            </a:r>
            <a:r>
              <a:rPr lang="hr-HR" sz="2800" dirty="0" smtClean="0">
                <a:latin typeface="Helvetica" panose="020B0604020202020204" pitchFamily="34" charset="0"/>
                <a:cs typeface="Helvetica" panose="020B0604020202020204" pitchFamily="34" charset="0"/>
              </a:rPr>
              <a:t>-zadatak je pronaći skrivenu informaciju u datoteci</a:t>
            </a:r>
          </a:p>
          <a:p>
            <a:pPr marL="0" indent="0">
              <a:buNone/>
            </a:pPr>
            <a:r>
              <a:rPr lang="hr-HR" sz="2800" dirty="0">
                <a:latin typeface="Helvetica" panose="020B0604020202020204" pitchFamily="34" charset="0"/>
                <a:cs typeface="Helvetica" panose="020B0604020202020204" pitchFamily="34" charset="0"/>
              </a:rPr>
              <a:t>	</a:t>
            </a:r>
            <a:r>
              <a:rPr lang="hr-HR" sz="2800" dirty="0" smtClean="0">
                <a:latin typeface="Helvetica" panose="020B0604020202020204" pitchFamily="34" charset="0"/>
                <a:cs typeface="Helvetica" panose="020B0604020202020204" pitchFamily="34" charset="0"/>
              </a:rPr>
              <a:t>-datoteka je unaprijed određena za svakog studenta</a:t>
            </a:r>
          </a:p>
          <a:p>
            <a:r>
              <a:rPr lang="hr-HR" sz="2800" dirty="0" smtClean="0">
                <a:latin typeface="Helvetica" panose="020B0604020202020204" pitchFamily="34" charset="0"/>
                <a:cs typeface="Helvetica" panose="020B0604020202020204" pitchFamily="34" charset="0"/>
              </a:rPr>
              <a:t>Primjer 2:</a:t>
            </a:r>
            <a:endParaRPr lang="hr-HR" sz="2800" dirty="0">
              <a:latin typeface="Helvetica" panose="020B0604020202020204" pitchFamily="34" charset="0"/>
              <a:cs typeface="Helvetica" panose="020B0604020202020204" pitchFamily="34" charset="0"/>
            </a:endParaRPr>
          </a:p>
          <a:p>
            <a:pPr marL="0" indent="0">
              <a:buNone/>
            </a:pPr>
            <a:r>
              <a:rPr lang="hr-HR" sz="2800" dirty="0" smtClean="0">
                <a:latin typeface="Helvetica" panose="020B0604020202020204" pitchFamily="34" charset="0"/>
                <a:cs typeface="Helvetica" panose="020B0604020202020204" pitchFamily="34" charset="0"/>
              </a:rPr>
              <a:t>	-unaprijed određen točan odgovor na osnovu    		  	 personaliziranog podatka</a:t>
            </a:r>
          </a:p>
        </p:txBody>
      </p:sp>
    </p:spTree>
    <p:extLst>
      <p:ext uri="{BB962C8B-B14F-4D97-AF65-F5344CB8AC3E}">
        <p14:creationId xmlns:p14="http://schemas.microsoft.com/office/powerpoint/2010/main" val="16135784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25421"/>
            <a:ext cx="9404723" cy="1400530"/>
          </a:xfrm>
        </p:spPr>
        <p:txBody>
          <a:bodyPr/>
          <a:lstStyle/>
          <a:p>
            <a:r>
              <a:rPr lang="hr-HR" sz="4800" dirty="0" smtClean="0">
                <a:latin typeface="Helvetica" panose="020B0604020202020204" pitchFamily="34" charset="0"/>
                <a:cs typeface="Helvetica" panose="020B0604020202020204" pitchFamily="34" charset="0"/>
              </a:rPr>
              <a:t>CUSTOM LESSON</a:t>
            </a:r>
            <a:endParaRPr lang="hr-HR" sz="4800" dirty="0">
              <a:latin typeface="Helvetica" panose="020B0604020202020204" pitchFamily="34" charset="0"/>
              <a:cs typeface="Helvetica" panose="020B0604020202020204" pitchFamily="34" charset="0"/>
            </a:endParaRPr>
          </a:p>
        </p:txBody>
      </p:sp>
      <p:sp>
        <p:nvSpPr>
          <p:cNvPr id="3" name="Content Placeholder 2"/>
          <p:cNvSpPr>
            <a:spLocks noGrp="1"/>
          </p:cNvSpPr>
          <p:nvPr>
            <p:ph idx="1"/>
          </p:nvPr>
        </p:nvSpPr>
        <p:spPr>
          <a:xfrm>
            <a:off x="1104293" y="2027296"/>
            <a:ext cx="8946541" cy="4195481"/>
          </a:xfrm>
        </p:spPr>
        <p:txBody>
          <a:bodyPr>
            <a:normAutofit/>
          </a:bodyPr>
          <a:lstStyle/>
          <a:p>
            <a:r>
              <a:rPr lang="hr-HR" sz="2800" dirty="0" smtClean="0">
                <a:latin typeface="Helvetica" panose="020B0604020202020204" pitchFamily="34" charset="0"/>
                <a:ea typeface="Verdana" panose="020B0604030504040204" pitchFamily="34" charset="0"/>
                <a:cs typeface="Helvetica" panose="020B0604020202020204" pitchFamily="34" charset="0"/>
              </a:rPr>
              <a:t>Moodle-ov plugin</a:t>
            </a:r>
          </a:p>
          <a:p>
            <a:r>
              <a:rPr lang="hr-HR" sz="2800" dirty="0">
                <a:latin typeface="Helvetica" panose="020B0604020202020204" pitchFamily="34" charset="0"/>
                <a:ea typeface="Verdana" panose="020B0604030504040204" pitchFamily="34" charset="0"/>
                <a:cs typeface="Helvetica" panose="020B0604020202020204" pitchFamily="34" charset="0"/>
              </a:rPr>
              <a:t>p</a:t>
            </a:r>
            <a:r>
              <a:rPr lang="hr-HR" sz="2800" dirty="0" smtClean="0">
                <a:latin typeface="Helvetica" panose="020B0604020202020204" pitchFamily="34" charset="0"/>
                <a:ea typeface="Verdana" panose="020B0604030504040204" pitchFamily="34" charset="0"/>
                <a:cs typeface="Helvetica" panose="020B0604020202020204" pitchFamily="34" charset="0"/>
              </a:rPr>
              <a:t>redložak lekcije koja se prilagođava svakom korisniku prema podacima iz CSV (</a:t>
            </a:r>
            <a:r>
              <a:rPr lang="hr-HR" sz="2800" i="1" dirty="0" smtClean="0">
                <a:latin typeface="Helvetica" panose="020B0604020202020204" pitchFamily="34" charset="0"/>
                <a:ea typeface="Verdana" panose="020B0604030504040204" pitchFamily="34" charset="0"/>
                <a:cs typeface="Helvetica" panose="020B0604020202020204" pitchFamily="34" charset="0"/>
              </a:rPr>
              <a:t>Comma Separated Values</a:t>
            </a:r>
            <a:r>
              <a:rPr lang="hr-HR" sz="2800" dirty="0" smtClean="0">
                <a:latin typeface="Helvetica" panose="020B0604020202020204" pitchFamily="34" charset="0"/>
                <a:ea typeface="Verdana" panose="020B0604030504040204" pitchFamily="34" charset="0"/>
                <a:cs typeface="Helvetica" panose="020B0604020202020204" pitchFamily="34" charset="0"/>
              </a:rPr>
              <a:t>) datoteke</a:t>
            </a:r>
          </a:p>
          <a:p>
            <a:r>
              <a:rPr lang="hr-HR" sz="2800" dirty="0" smtClean="0">
                <a:latin typeface="Helvetica" panose="020B0604020202020204" pitchFamily="34" charset="0"/>
                <a:ea typeface="Verdana" panose="020B0604030504040204" pitchFamily="34" charset="0"/>
                <a:cs typeface="Helvetica" panose="020B0604020202020204" pitchFamily="34" charset="0"/>
              </a:rPr>
              <a:t>CSV datoteka-Excel datoteka u kojoj su podaci odvojeni </a:t>
            </a:r>
            <a:r>
              <a:rPr lang="hr-HR" sz="2800" dirty="0" smtClean="0">
                <a:latin typeface="Helvetica" panose="020B0604020202020204" pitchFamily="34" charset="0"/>
                <a:ea typeface="Verdana" panose="020B0604030504040204" pitchFamily="34" charset="0"/>
                <a:cs typeface="Helvetica" panose="020B0604020202020204" pitchFamily="34" charset="0"/>
              </a:rPr>
              <a:t>zarezom</a:t>
            </a:r>
            <a:endParaRPr lang="hr-HR" sz="2800" dirty="0" smtClean="0">
              <a:latin typeface="Helvetica" panose="020B0604020202020204" pitchFamily="34" charset="0"/>
              <a:ea typeface="Verdana" panose="020B0604030504040204" pitchFamily="34" charset="0"/>
              <a:cs typeface="Helvetica"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0011" y="5012162"/>
            <a:ext cx="7201989" cy="1845838"/>
          </a:xfrm>
          <a:prstGeom prst="rect">
            <a:avLst/>
          </a:prstGeom>
        </p:spPr>
      </p:pic>
    </p:spTree>
    <p:extLst>
      <p:ext uri="{BB962C8B-B14F-4D97-AF65-F5344CB8AC3E}">
        <p14:creationId xmlns:p14="http://schemas.microsoft.com/office/powerpoint/2010/main" val="6694770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0011" y="5012162"/>
            <a:ext cx="7201989" cy="1845838"/>
          </a:xfrm>
          <a:prstGeom prst="rect">
            <a:avLst/>
          </a:prstGeom>
        </p:spPr>
      </p:pic>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457200"/>
            <a:ext cx="12192000" cy="6043514"/>
          </a:xfrm>
        </p:spPr>
      </p:pic>
    </p:spTree>
    <p:extLst>
      <p:ext uri="{BB962C8B-B14F-4D97-AF65-F5344CB8AC3E}">
        <p14:creationId xmlns:p14="http://schemas.microsoft.com/office/powerpoint/2010/main" val="31227578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5852160"/>
            <a:ext cx="12192000" cy="1005840"/>
          </a:xfrm>
        </p:spPr>
        <p:txBody>
          <a:bodyPr>
            <a:noAutofit/>
          </a:bodyPr>
          <a:lstStyle/>
          <a:p>
            <a:r>
              <a:rPr lang="hr-HR" sz="2300" dirty="0">
                <a:latin typeface="Helvetica" panose="020B0604020202020204" pitchFamily="34" charset="0"/>
                <a:ea typeface="Verdana" panose="020B0604030504040204" pitchFamily="34" charset="0"/>
                <a:cs typeface="Helvetica" panose="020B0604020202020204" pitchFamily="34" charset="0"/>
              </a:rPr>
              <a:t>prvenstveno za lekcije, no može se prilagoditi tako da se lekcija sastoji samo od </a:t>
            </a:r>
            <a:r>
              <a:rPr lang="hr-HR" sz="2300" dirty="0" smtClean="0">
                <a:latin typeface="Helvetica" panose="020B0604020202020204" pitchFamily="34" charset="0"/>
                <a:ea typeface="Verdana" panose="020B0604030504040204" pitchFamily="34" charset="0"/>
                <a:cs typeface="Helvetica" panose="020B0604020202020204" pitchFamily="34" charset="0"/>
              </a:rPr>
              <a:t>pitanja različite forme (višestruki izbor, upisivanje odgovora, točno/netočno)</a:t>
            </a:r>
            <a:endParaRPr lang="hr-HR" sz="2300" dirty="0" smtClean="0">
              <a:latin typeface="Helvetica" panose="020B0604020202020204" pitchFamily="34" charset="0"/>
              <a:cs typeface="Helvetica" panose="020B0604020202020204" pitchFamily="34" charset="0"/>
            </a:endParaRPr>
          </a:p>
          <a:p>
            <a:endParaRPr lang="hr-HR" sz="2300" dirty="0">
              <a:latin typeface="Helvetica" panose="020B0604020202020204" pitchFamily="34" charset="0"/>
              <a:cs typeface="Helvetica"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36" cy="5682343"/>
          </a:xfrm>
          <a:prstGeom prst="rect">
            <a:avLst/>
          </a:prstGeom>
        </p:spPr>
      </p:pic>
    </p:spTree>
    <p:extLst>
      <p:ext uri="{BB962C8B-B14F-4D97-AF65-F5344CB8AC3E}">
        <p14:creationId xmlns:p14="http://schemas.microsoft.com/office/powerpoint/2010/main" val="10640454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0446" y="1227909"/>
            <a:ext cx="11482251" cy="5199017"/>
          </a:xfrm>
        </p:spPr>
        <p:txBody>
          <a:bodyPr>
            <a:normAutofit/>
          </a:bodyPr>
          <a:lstStyle/>
          <a:p>
            <a:r>
              <a:rPr lang="hr-HR" sz="2800" dirty="0" smtClean="0">
                <a:latin typeface="Helvetica" panose="020B0604020202020204" pitchFamily="34" charset="0"/>
                <a:cs typeface="Helvetica" panose="020B0604020202020204" pitchFamily="34" charset="0"/>
              </a:rPr>
              <a:t>u CSV datoteci na prvom mjestu nalazi se personalizirani podatak (JMBAG, korisničko ime,...), a na ostalima drugi podaci vezani za zadatak (pitanje, odgovori,...)</a:t>
            </a:r>
          </a:p>
          <a:p>
            <a:r>
              <a:rPr lang="hr-HR" sz="2800" dirty="0" smtClean="0">
                <a:latin typeface="Helvetica" panose="020B0604020202020204" pitchFamily="34" charset="0"/>
                <a:cs typeface="Helvetica" panose="020B0604020202020204" pitchFamily="34" charset="0"/>
              </a:rPr>
              <a:t>Na primjer,zamjena parametara [pitanje], [odgovor A] i [odgovor B] za dva različita korisnička imena izgledala bi ovako u CVS datoteci:</a:t>
            </a:r>
          </a:p>
          <a:p>
            <a:pPr marL="0" indent="0">
              <a:buNone/>
            </a:pPr>
            <a:r>
              <a:rPr lang="hr-HR" sz="2800" dirty="0" smtClean="0">
                <a:latin typeface="Helvetica" panose="020B0604020202020204" pitchFamily="34" charset="0"/>
                <a:cs typeface="Helvetica" panose="020B0604020202020204" pitchFamily="34" charset="0"/>
              </a:rPr>
              <a:t>		“korisničko ime“;“pitanje“;“odgovor A“;“odgovor B“</a:t>
            </a:r>
            <a:br>
              <a:rPr lang="hr-HR" sz="2800" dirty="0" smtClean="0">
                <a:latin typeface="Helvetica" panose="020B0604020202020204" pitchFamily="34" charset="0"/>
                <a:cs typeface="Helvetica" panose="020B0604020202020204" pitchFamily="34" charset="0"/>
              </a:rPr>
            </a:br>
            <a:r>
              <a:rPr lang="hr-HR" sz="2800" dirty="0" smtClean="0">
                <a:latin typeface="Helvetica" panose="020B0604020202020204" pitchFamily="34" charset="0"/>
                <a:cs typeface="Helvetica" panose="020B0604020202020204" pitchFamily="34" charset="0"/>
              </a:rPr>
              <a:t>		“Matija“;“Koliko je 2+2?“;“4“;“5“</a:t>
            </a:r>
            <a:br>
              <a:rPr lang="hr-HR" sz="2800" dirty="0" smtClean="0">
                <a:latin typeface="Helvetica" panose="020B0604020202020204" pitchFamily="34" charset="0"/>
                <a:cs typeface="Helvetica" panose="020B0604020202020204" pitchFamily="34" charset="0"/>
              </a:rPr>
            </a:br>
            <a:r>
              <a:rPr lang="hr-HR" sz="2800" dirty="0" smtClean="0">
                <a:latin typeface="Helvetica" panose="020B0604020202020204" pitchFamily="34" charset="0"/>
                <a:cs typeface="Helvetica" panose="020B0604020202020204" pitchFamily="34" charset="0"/>
              </a:rPr>
              <a:t>		“Ivana“;“Koliko je 3+3?“;“7“;“6“</a:t>
            </a:r>
            <a:endParaRPr lang="hr-HR" sz="2800" dirty="0">
              <a:latin typeface="Helvetica" panose="020B0604020202020204" pitchFamily="34" charset="0"/>
              <a:cs typeface="Helvetica"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0011" y="5012162"/>
            <a:ext cx="7201989" cy="1845838"/>
          </a:xfrm>
          <a:prstGeom prst="rect">
            <a:avLst/>
          </a:prstGeom>
        </p:spPr>
      </p:pic>
    </p:spTree>
    <p:extLst>
      <p:ext uri="{BB962C8B-B14F-4D97-AF65-F5344CB8AC3E}">
        <p14:creationId xmlns:p14="http://schemas.microsoft.com/office/powerpoint/2010/main" val="26208755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4800" dirty="0" smtClean="0">
                <a:latin typeface="Helvetica" panose="020B0604020202020204" pitchFamily="34" charset="0"/>
                <a:cs typeface="Helvetica" panose="020B0604020202020204" pitchFamily="34" charset="0"/>
              </a:rPr>
              <a:t>OGRANIČAVANJE IZBORA</a:t>
            </a:r>
            <a:endParaRPr lang="hr-HR" sz="4800" dirty="0">
              <a:latin typeface="Helvetica" panose="020B0604020202020204" pitchFamily="34" charset="0"/>
              <a:cs typeface="Helvetica" panose="020B0604020202020204" pitchFamily="34" charset="0"/>
            </a:endParaRPr>
          </a:p>
        </p:txBody>
      </p:sp>
      <p:sp>
        <p:nvSpPr>
          <p:cNvPr id="3" name="Content Placeholder 2"/>
          <p:cNvSpPr>
            <a:spLocks noGrp="1"/>
          </p:cNvSpPr>
          <p:nvPr>
            <p:ph idx="1"/>
          </p:nvPr>
        </p:nvSpPr>
        <p:spPr>
          <a:xfrm>
            <a:off x="1149533" y="2062254"/>
            <a:ext cx="10306594" cy="4195481"/>
          </a:xfrm>
        </p:spPr>
        <p:txBody>
          <a:bodyPr>
            <a:normAutofit/>
          </a:bodyPr>
          <a:lstStyle/>
          <a:p>
            <a:r>
              <a:rPr lang="hr-HR" sz="2800" dirty="0">
                <a:latin typeface="Helvetica" panose="020B0604020202020204" pitchFamily="34" charset="0"/>
                <a:cs typeface="Helvetica" panose="020B0604020202020204" pitchFamily="34" charset="0"/>
              </a:rPr>
              <a:t>o</a:t>
            </a:r>
            <a:r>
              <a:rPr lang="hr-HR" sz="2800" dirty="0" smtClean="0">
                <a:latin typeface="Helvetica" panose="020B0604020202020204" pitchFamily="34" charset="0"/>
                <a:cs typeface="Helvetica" panose="020B0604020202020204" pitchFamily="34" charset="0"/>
              </a:rPr>
              <a:t>graničavanje broja sudionika u nekoj aktivnosti </a:t>
            </a:r>
          </a:p>
          <a:p>
            <a:r>
              <a:rPr lang="hr-HR" sz="2800" dirty="0">
                <a:latin typeface="Helvetica" panose="020B0604020202020204" pitchFamily="34" charset="0"/>
                <a:cs typeface="Helvetica" panose="020B0604020202020204" pitchFamily="34" charset="0"/>
              </a:rPr>
              <a:t>u</a:t>
            </a:r>
            <a:r>
              <a:rPr lang="hr-HR" sz="2800" dirty="0" smtClean="0">
                <a:latin typeface="Helvetica" panose="020B0604020202020204" pitchFamily="34" charset="0"/>
                <a:cs typeface="Helvetica" panose="020B0604020202020204" pitchFamily="34" charset="0"/>
              </a:rPr>
              <a:t>naprijed određen broj sudionika</a:t>
            </a:r>
          </a:p>
          <a:p>
            <a:r>
              <a:rPr lang="hr-HR" sz="2800" dirty="0" smtClean="0">
                <a:latin typeface="Helvetica" panose="020B0604020202020204" pitchFamily="34" charset="0"/>
                <a:cs typeface="Helvetica" panose="020B0604020202020204" pitchFamily="34" charset="0"/>
              </a:rPr>
              <a:t>Primjer: </a:t>
            </a:r>
          </a:p>
          <a:p>
            <a:pPr marL="0" indent="0">
              <a:buNone/>
            </a:pPr>
            <a:r>
              <a:rPr lang="hr-HR" sz="2800" dirty="0">
                <a:latin typeface="Helvetica" panose="020B0604020202020204" pitchFamily="34" charset="0"/>
                <a:cs typeface="Helvetica" panose="020B0604020202020204" pitchFamily="34" charset="0"/>
              </a:rPr>
              <a:t>	</a:t>
            </a:r>
            <a:r>
              <a:rPr lang="hr-HR" sz="2800" dirty="0" smtClean="0">
                <a:latin typeface="Helvetica" panose="020B0604020202020204" pitchFamily="34" charset="0"/>
                <a:cs typeface="Helvetica" panose="020B0604020202020204" pitchFamily="34" charset="0"/>
              </a:rPr>
              <a:t>-odabir teme za seminar/prezentaciju </a:t>
            </a:r>
          </a:p>
          <a:p>
            <a:r>
              <a:rPr lang="hr-HR" sz="2800" dirty="0">
                <a:latin typeface="Helvetica" panose="020B0604020202020204" pitchFamily="34" charset="0"/>
                <a:cs typeface="Helvetica" panose="020B0604020202020204" pitchFamily="34" charset="0"/>
              </a:rPr>
              <a:t>s</a:t>
            </a:r>
            <a:r>
              <a:rPr lang="hr-HR" sz="2800" dirty="0" smtClean="0">
                <a:latin typeface="Helvetica" panose="020B0604020202020204" pitchFamily="34" charset="0"/>
                <a:cs typeface="Helvetica" panose="020B0604020202020204" pitchFamily="34" charset="0"/>
              </a:rPr>
              <a:t>manjenje utroška vremena čekajući na povratnu informaciju </a:t>
            </a:r>
          </a:p>
          <a:p>
            <a:pPr marL="0" indent="0">
              <a:buNone/>
            </a:pPr>
            <a:endParaRPr lang="hr-HR" sz="28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6058383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303</TotalTime>
  <Words>1441</Words>
  <Application>Microsoft Office PowerPoint</Application>
  <PresentationFormat>Widescreen</PresentationFormat>
  <Paragraphs>110</Paragraphs>
  <Slides>16</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Calibri</vt:lpstr>
      <vt:lpstr>Century Gothic</vt:lpstr>
      <vt:lpstr>Courier New</vt:lpstr>
      <vt:lpstr>Helvetica</vt:lpstr>
      <vt:lpstr>Times New Roman</vt:lpstr>
      <vt:lpstr>Verdana</vt:lpstr>
      <vt:lpstr>Wingdings 3</vt:lpstr>
      <vt:lpstr>Ion</vt:lpstr>
      <vt:lpstr>Računalno potpomognuta provjera znanja individualiziranim zadacima</vt:lpstr>
      <vt:lpstr>PowerPoint Presentation</vt:lpstr>
      <vt:lpstr>MOODLE</vt:lpstr>
      <vt:lpstr>INDIVIDUALIZACIJA ZADATAKA</vt:lpstr>
      <vt:lpstr>CUSTOM LESSON</vt:lpstr>
      <vt:lpstr>PowerPoint Presentation</vt:lpstr>
      <vt:lpstr>PowerPoint Presentation</vt:lpstr>
      <vt:lpstr>PowerPoint Presentation</vt:lpstr>
      <vt:lpstr>OGRANIČAVANJE IZBORA</vt:lpstr>
      <vt:lpstr>GROUP CHOICE</vt:lpstr>
      <vt:lpstr>skica sučelja:  Odaberite temu za seminar. Vaš odabir: 5G</vt:lpstr>
      <vt:lpstr>ONLINE PROGRAMI</vt:lpstr>
      <vt:lpstr>PowerPoint Presentation</vt:lpstr>
      <vt:lpstr>PowerPoint Presentation</vt:lpstr>
      <vt:lpstr>PowerPoint Presentation</vt:lpstr>
      <vt:lpstr>ZAKLJUČAK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Računalno potpomognuta provjera znanja individualiziranim zadacima</dc:title>
  <dc:creator>Una Ikić</dc:creator>
  <cp:lastModifiedBy>Una Ikić</cp:lastModifiedBy>
  <cp:revision>37</cp:revision>
  <dcterms:created xsi:type="dcterms:W3CDTF">2019-05-15T18:38:51Z</dcterms:created>
  <dcterms:modified xsi:type="dcterms:W3CDTF">2019-05-23T20:57:23Z</dcterms:modified>
</cp:coreProperties>
</file>