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8" r:id="rId3"/>
    <p:sldId id="260" r:id="rId4"/>
    <p:sldId id="259" r:id="rId5"/>
    <p:sldId id="266" r:id="rId6"/>
    <p:sldId id="267" r:id="rId7"/>
    <p:sldId id="262" r:id="rId8"/>
    <p:sldId id="268" r:id="rId9"/>
    <p:sldId id="263" r:id="rId10"/>
    <p:sldId id="264" r:id="rId11"/>
    <p:sldId id="26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8DEB"/>
    <a:srgbClr val="F6BB00"/>
    <a:srgbClr val="FFD629"/>
    <a:srgbClr val="760076"/>
    <a:srgbClr val="580058"/>
    <a:srgbClr val="9900FF"/>
    <a:srgbClr val="9900CC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922DB-2F12-43C4-9B3A-9C16057825B6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0546F-C064-4945-8493-89104C572AA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3289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069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753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422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31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13179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10094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196232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974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576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609880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509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69C224-55FC-4A54-A505-BBDAE92A0829}" type="datetimeFigureOut">
              <a:rPr lang="hr-HR" smtClean="0"/>
              <a:t>24.1.2018.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629C61-BD19-4D81-BB0D-B81EE60544D8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803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https://evernote.com/img/products/scannable/icon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https://evernote.com/img/products/penultimate/icon.png" TargetMode="External"/><Relationship Id="rId5" Type="http://schemas.openxmlformats.org/officeDocument/2006/relationships/image" Target="https://evernote.com/img/products/webclipper/icon.png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image" Target="https://evernote.com/img/products/skitch/icon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657602" y="2017986"/>
            <a:ext cx="5097516" cy="2984938"/>
          </a:xfrm>
        </p:spPr>
        <p:txBody>
          <a:bodyPr/>
          <a:lstStyle/>
          <a:p>
            <a:r>
              <a:rPr lang="hr-HR" sz="6000" spc="0" dirty="0" smtClean="0"/>
              <a:t>Elektronička osobna bilježnica</a:t>
            </a:r>
            <a:endParaRPr lang="hr-HR" sz="6000" spc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75735" y="5264492"/>
            <a:ext cx="5148243" cy="141188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r-HR" cap="none" spc="0" dirty="0" smtClean="0">
                <a:solidFill>
                  <a:schemeClr val="tx1"/>
                </a:solidFill>
              </a:rPr>
              <a:t>Autor: </a:t>
            </a:r>
            <a:r>
              <a:rPr lang="hr-HR" cap="none" spc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Vana Černeka</a:t>
            </a:r>
          </a:p>
          <a:p>
            <a:pPr algn="l"/>
            <a:r>
              <a:rPr lang="hr-HR" cap="none" spc="0" dirty="0" smtClean="0">
                <a:solidFill>
                  <a:schemeClr val="tx1"/>
                </a:solidFill>
              </a:rPr>
              <a:t>Voditelj: </a:t>
            </a:r>
            <a:r>
              <a:rPr lang="hr-HR" cap="none" spc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doc. dr. </a:t>
            </a:r>
            <a:r>
              <a:rPr lang="hr-HR" cap="none" spc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  <a:r>
              <a:rPr lang="hr-HR" cap="none" spc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Predrag Pale</a:t>
            </a:r>
          </a:p>
          <a:p>
            <a:pPr algn="l"/>
            <a:r>
              <a:rPr lang="hr-HR" cap="none" spc="0" dirty="0" smtClean="0">
                <a:solidFill>
                  <a:schemeClr val="tx1"/>
                </a:solidFill>
              </a:rPr>
              <a:t>Asistent: </a:t>
            </a:r>
            <a:r>
              <a:rPr lang="hr-HR" cap="none" spc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</a:t>
            </a:r>
            <a:r>
              <a:rPr lang="hr-HR" cap="none" spc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  <a:r>
              <a:rPr lang="hr-HR" cap="none" spc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Juraj Petrović</a:t>
            </a:r>
          </a:p>
          <a:p>
            <a:pPr algn="l"/>
            <a:r>
              <a:rPr lang="hr-HR" cap="none" spc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Zagreb, siječanj 2018.</a:t>
            </a:r>
            <a:endParaRPr lang="hr-HR" cap="none" spc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291" y="5002924"/>
            <a:ext cx="1062337" cy="796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83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simplenote</a:t>
            </a:r>
            <a:endParaRPr lang="hr-HR" dirty="0"/>
          </a:p>
        </p:txBody>
      </p:sp>
      <p:pic>
        <p:nvPicPr>
          <p:cNvPr id="4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utnik 4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rgbClr val="038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122" name="Picture 2" descr="Povezana sli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21" y="126826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409701"/>
            <a:ext cx="10178322" cy="4991100"/>
          </a:xfrm>
        </p:spPr>
        <p:txBody>
          <a:bodyPr>
            <a:normAutofit/>
          </a:bodyPr>
          <a:lstStyle/>
          <a:p>
            <a:r>
              <a:rPr lang="hr-HR" dirty="0" smtClean="0"/>
              <a:t>podržane platforme:</a:t>
            </a:r>
          </a:p>
          <a:p>
            <a:pPr lvl="2"/>
            <a:r>
              <a:rPr lang="hr-HR" dirty="0" smtClean="0"/>
              <a:t>web: Windows, </a:t>
            </a:r>
            <a:r>
              <a:rPr lang="hr-HR" dirty="0" err="1" smtClean="0"/>
              <a:t>macOS</a:t>
            </a:r>
            <a:r>
              <a:rPr lang="hr-HR" dirty="0" smtClean="0"/>
              <a:t>, Linux</a:t>
            </a:r>
          </a:p>
          <a:p>
            <a:pPr lvl="2"/>
            <a:r>
              <a:rPr lang="hr-HR" dirty="0" smtClean="0"/>
              <a:t>mobilne: </a:t>
            </a:r>
            <a:r>
              <a:rPr lang="hr-HR" dirty="0" err="1" smtClean="0"/>
              <a:t>iOS</a:t>
            </a:r>
            <a:r>
              <a:rPr lang="hr-HR" dirty="0" smtClean="0"/>
              <a:t>, Android</a:t>
            </a:r>
            <a:endParaRPr lang="hr-HR" dirty="0"/>
          </a:p>
          <a:p>
            <a:pPr lvl="2"/>
            <a:endParaRPr lang="hr-HR" dirty="0" smtClean="0"/>
          </a:p>
          <a:p>
            <a:r>
              <a:rPr lang="hr-HR" dirty="0" smtClean="0"/>
              <a:t>tip sadržaja:</a:t>
            </a:r>
          </a:p>
          <a:p>
            <a:pPr lvl="2"/>
            <a:r>
              <a:rPr lang="hr-HR" dirty="0" smtClean="0"/>
              <a:t>tekst</a:t>
            </a:r>
            <a:endParaRPr lang="hr-HR" dirty="0"/>
          </a:p>
          <a:p>
            <a:pPr marL="914400" lvl="2" indent="0">
              <a:buNone/>
            </a:pPr>
            <a:endParaRPr lang="hr-HR" dirty="0" smtClean="0"/>
          </a:p>
          <a:p>
            <a:r>
              <a:rPr lang="hr-HR" dirty="0" smtClean="0"/>
              <a:t>besplatna instalacija i sinkronizacija na svim uređajima</a:t>
            </a:r>
          </a:p>
          <a:p>
            <a:endParaRPr lang="hr-HR" dirty="0"/>
          </a:p>
          <a:p>
            <a:r>
              <a:rPr lang="hr-HR" dirty="0" err="1" smtClean="0"/>
              <a:t>iOS</a:t>
            </a:r>
            <a:r>
              <a:rPr lang="hr-HR" dirty="0" smtClean="0"/>
              <a:t>, </a:t>
            </a:r>
            <a:r>
              <a:rPr lang="hr-HR" dirty="0" err="1" smtClean="0"/>
              <a:t>macOS</a:t>
            </a:r>
            <a:r>
              <a:rPr lang="hr-HR" dirty="0" smtClean="0"/>
              <a:t> i Android aplikacije: </a:t>
            </a:r>
            <a:r>
              <a:rPr lang="hr-HR" b="1" dirty="0" err="1" smtClean="0"/>
              <a:t>open-source</a:t>
            </a:r>
            <a:r>
              <a:rPr lang="hr-HR" dirty="0" smtClean="0"/>
              <a:t> </a:t>
            </a:r>
            <a:r>
              <a:rPr lang="hr-HR" dirty="0" smtClean="0">
                <a:sym typeface="Wingdings" panose="05000000000000000000" pitchFamily="2" charset="2"/>
              </a:rPr>
              <a:t> GPLv2 licenca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47786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tiddlywiki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524000"/>
            <a:ext cx="4730022" cy="4895849"/>
          </a:xfrm>
        </p:spPr>
        <p:txBody>
          <a:bodyPr/>
          <a:lstStyle/>
          <a:p>
            <a:r>
              <a:rPr lang="hr-HR" dirty="0"/>
              <a:t>podržane platforme:</a:t>
            </a:r>
          </a:p>
          <a:p>
            <a:pPr lvl="2"/>
            <a:r>
              <a:rPr lang="hr-HR" dirty="0" smtClean="0"/>
              <a:t>Android, </a:t>
            </a:r>
            <a:r>
              <a:rPr lang="hr-HR" dirty="0" err="1" smtClean="0"/>
              <a:t>Chrome</a:t>
            </a:r>
            <a:r>
              <a:rPr lang="hr-HR" dirty="0" smtClean="0"/>
              <a:t>, Firefox, </a:t>
            </a:r>
            <a:r>
              <a:rPr lang="hr-HR" dirty="0" err="1" smtClean="0"/>
              <a:t>InternetExplorer</a:t>
            </a:r>
            <a:r>
              <a:rPr lang="hr-HR" dirty="0" smtClean="0"/>
              <a:t>, </a:t>
            </a:r>
            <a:r>
              <a:rPr lang="hr-HR" dirty="0" err="1" smtClean="0"/>
              <a:t>iOS</a:t>
            </a:r>
            <a:r>
              <a:rPr lang="hr-HR" dirty="0" smtClean="0"/>
              <a:t>, Linux, Mac, Opera, PHP, Safari, Windows</a:t>
            </a:r>
          </a:p>
          <a:p>
            <a:pPr marL="914400" lvl="2" indent="0">
              <a:buNone/>
            </a:pPr>
            <a:endParaRPr lang="hr-HR" dirty="0"/>
          </a:p>
          <a:p>
            <a:r>
              <a:rPr lang="hr-HR" dirty="0" err="1" smtClean="0"/>
              <a:t>open-source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svaka </a:t>
            </a:r>
            <a:r>
              <a:rPr lang="hr-HR" dirty="0" err="1" smtClean="0"/>
              <a:t>TiddyWiki</a:t>
            </a:r>
            <a:r>
              <a:rPr lang="hr-HR" dirty="0" smtClean="0"/>
              <a:t> datoteka se sastoji od tzv. „</a:t>
            </a:r>
            <a:r>
              <a:rPr lang="hr-HR" dirty="0" err="1" smtClean="0"/>
              <a:t>tiddlera</a:t>
            </a:r>
            <a:r>
              <a:rPr lang="hr-HR" dirty="0" smtClean="0"/>
              <a:t>” </a:t>
            </a:r>
            <a:r>
              <a:rPr lang="hr-HR" dirty="0" smtClean="0">
                <a:sym typeface="Wingdings" panose="05000000000000000000" pitchFamily="2" charset="2"/>
              </a:rPr>
              <a:t> svaki pojedinačni unos</a:t>
            </a:r>
          </a:p>
          <a:p>
            <a:endParaRPr lang="hr-HR" dirty="0">
              <a:sym typeface="Wingdings" panose="05000000000000000000" pitchFamily="2" charset="2"/>
            </a:endParaRPr>
          </a:p>
          <a:p>
            <a:r>
              <a:rPr lang="hr-HR" dirty="0" smtClean="0">
                <a:sym typeface="Wingdings" panose="05000000000000000000" pitchFamily="2" charset="2"/>
              </a:rPr>
              <a:t>jedna .</a:t>
            </a:r>
            <a:r>
              <a:rPr lang="hr-HR" dirty="0" err="1" smtClean="0">
                <a:sym typeface="Wingdings" panose="05000000000000000000" pitchFamily="2" charset="2"/>
              </a:rPr>
              <a:t>html</a:t>
            </a:r>
            <a:r>
              <a:rPr lang="hr-HR" dirty="0" smtClean="0">
                <a:sym typeface="Wingdings" panose="05000000000000000000" pitchFamily="2" charset="2"/>
              </a:rPr>
              <a:t> </a:t>
            </a:r>
            <a:r>
              <a:rPr lang="hr-HR" dirty="0" err="1" smtClean="0">
                <a:sym typeface="Wingdings" panose="05000000000000000000" pitchFamily="2" charset="2"/>
              </a:rPr>
              <a:t>dadoteka</a:t>
            </a:r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utnik 4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110" name="Picture 14" descr="Slikovni rezultat za tiddlywiki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07" y="227860"/>
            <a:ext cx="1071645" cy="1071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zervirano mjesto sadržaja 2"/>
          <p:cNvSpPr txBox="1">
            <a:spLocks/>
          </p:cNvSpPr>
          <p:nvPr/>
        </p:nvSpPr>
        <p:spPr>
          <a:xfrm>
            <a:off x="6568885" y="1524000"/>
            <a:ext cx="4730022" cy="4895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korištenje: preuzimanje empty.html datoteke sa službene stranice </a:t>
            </a:r>
            <a:r>
              <a:rPr lang="hr-HR" dirty="0" err="1" smtClean="0"/>
              <a:t>TiddlyWiki</a:t>
            </a:r>
            <a:endParaRPr lang="hr-HR" dirty="0"/>
          </a:p>
        </p:txBody>
      </p:sp>
      <p:pic>
        <p:nvPicPr>
          <p:cNvPr id="4117" name="Picture 21" descr="TiddlyWiki_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707" y="2443162"/>
            <a:ext cx="5071622" cy="4035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2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643922" cy="779665"/>
          </a:xfrm>
        </p:spPr>
        <p:txBody>
          <a:bodyPr>
            <a:normAutofit/>
          </a:bodyPr>
          <a:lstStyle/>
          <a:p>
            <a:r>
              <a:rPr lang="hr-HR" sz="4400" dirty="0" err="1" smtClean="0"/>
              <a:t>quip</a:t>
            </a:r>
            <a:endParaRPr lang="hr-HR" sz="4400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2623278" y="2001665"/>
            <a:ext cx="4177572" cy="11416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dirty="0" smtClean="0"/>
              <a:t>ZOHO NOTEBOOK</a:t>
            </a:r>
            <a:endParaRPr lang="hr-HR" sz="4400" dirty="0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1213578" y="3792335"/>
            <a:ext cx="4177572" cy="7796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dirty="0" smtClean="0"/>
              <a:t>WUNDERLIST</a:t>
            </a:r>
            <a:endParaRPr lang="hr-HR" sz="4400" dirty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3768593" y="5606351"/>
            <a:ext cx="2748822" cy="7796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dirty="0" smtClean="0"/>
              <a:t>MEMONIC</a:t>
            </a:r>
            <a:endParaRPr lang="hr-HR" sz="4400" dirty="0"/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814278" y="649084"/>
            <a:ext cx="2101122" cy="7796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dirty="0" smtClean="0"/>
              <a:t>ANY.DO</a:t>
            </a:r>
            <a:endParaRPr lang="hr-HR" sz="4400" dirty="0"/>
          </a:p>
        </p:txBody>
      </p:sp>
      <p:pic>
        <p:nvPicPr>
          <p:cNvPr id="13314" name="Picture 2" descr="Slikovni rezultat za any do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075" y="-163879"/>
            <a:ext cx="2130425" cy="213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Slikovni rezultat za zoho not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224" y="1639655"/>
            <a:ext cx="1353905" cy="1353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Slikovni rezultat za qui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828" y="88029"/>
            <a:ext cx="1246915" cy="124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Slikovni rezultat za memoni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021" y="5351725"/>
            <a:ext cx="1184011" cy="1184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Slikovni rezulta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313" y="3534635"/>
            <a:ext cx="1113565" cy="111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Naslov 1"/>
          <p:cNvSpPr txBox="1">
            <a:spLocks/>
          </p:cNvSpPr>
          <p:nvPr/>
        </p:nvSpPr>
        <p:spPr>
          <a:xfrm>
            <a:off x="7807689" y="2677247"/>
            <a:ext cx="2101122" cy="7796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dirty="0" smtClean="0"/>
              <a:t>TURTL</a:t>
            </a:r>
            <a:endParaRPr lang="hr-HR" sz="4400" dirty="0"/>
          </a:p>
        </p:txBody>
      </p:sp>
      <p:sp>
        <p:nvSpPr>
          <p:cNvPr id="14" name="Naslov 1"/>
          <p:cNvSpPr txBox="1">
            <a:spLocks/>
          </p:cNvSpPr>
          <p:nvPr/>
        </p:nvSpPr>
        <p:spPr>
          <a:xfrm>
            <a:off x="8648700" y="4821164"/>
            <a:ext cx="2612661" cy="7796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dirty="0" smtClean="0"/>
              <a:t>LAVERNA</a:t>
            </a:r>
            <a:endParaRPr lang="hr-HR" sz="4400" dirty="0"/>
          </a:p>
        </p:txBody>
      </p:sp>
      <p:pic>
        <p:nvPicPr>
          <p:cNvPr id="13319" name="Picture 7" descr="@turt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765" y="2440506"/>
            <a:ext cx="1058249" cy="1058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8" descr="Slikovni rezultat za laverna log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06" y="4654840"/>
            <a:ext cx="982794" cy="98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 descr="Slikovni rezultat za fer logo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Elektronička osobna bilježnica </a:t>
            </a:r>
            <a:r>
              <a:rPr lang="hr-HR" sz="2000" cap="none" spc="0" dirty="0">
                <a:latin typeface="+mn-lt"/>
              </a:rPr>
              <a:t>(</a:t>
            </a:r>
            <a:r>
              <a:rPr lang="hr-HR" sz="2000" cap="none" spc="0" dirty="0" err="1">
                <a:latin typeface="+mn-lt"/>
              </a:rPr>
              <a:t>eng</a:t>
            </a:r>
            <a:r>
              <a:rPr lang="hr-HR" sz="2000" cap="none" spc="0" dirty="0">
                <a:latin typeface="+mn-lt"/>
              </a:rPr>
              <a:t>. </a:t>
            </a:r>
            <a:r>
              <a:rPr lang="hr-HR" sz="2000" b="1" i="1" cap="none" spc="0" dirty="0" err="1">
                <a:latin typeface="+mn-lt"/>
              </a:rPr>
              <a:t>electronic</a:t>
            </a:r>
            <a:r>
              <a:rPr lang="hr-HR" sz="2000" b="1" i="1" cap="none" spc="0" dirty="0">
                <a:latin typeface="+mn-lt"/>
              </a:rPr>
              <a:t> </a:t>
            </a:r>
            <a:r>
              <a:rPr lang="hr-HR" sz="2000" b="1" i="1" cap="none" spc="0" dirty="0" err="1">
                <a:latin typeface="+mn-lt"/>
              </a:rPr>
              <a:t>notebooks</a:t>
            </a:r>
            <a:r>
              <a:rPr lang="hr-HR" sz="2000" cap="none" spc="0" dirty="0">
                <a:latin typeface="+mn-lt"/>
              </a:rPr>
              <a:t>)</a:t>
            </a:r>
            <a:endParaRPr lang="hr-HR" spc="0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939161"/>
            <a:ext cx="10178322" cy="4282959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digitalni ekvivalent praznih listova papira</a:t>
            </a:r>
          </a:p>
          <a:p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aplikacija (računalni program) za prikupljanje informacija (bilješki) (</a:t>
            </a:r>
            <a:r>
              <a:rPr lang="hr-HR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eng</a:t>
            </a:r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. </a:t>
            </a:r>
            <a:r>
              <a:rPr lang="hr-HR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note </a:t>
            </a:r>
            <a:r>
              <a:rPr lang="hr-HR" i="1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taking</a:t>
            </a:r>
            <a:r>
              <a:rPr lang="hr-HR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hr-HR" i="1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applications</a:t>
            </a:r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)</a:t>
            </a:r>
          </a:p>
          <a:p>
            <a:pPr lvl="2"/>
            <a:r>
              <a:rPr lang="hr-HR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svrha: brže, bolje i jednostavnije snalaženje u mnoštvu informacija</a:t>
            </a:r>
          </a:p>
          <a:p>
            <a:pPr lvl="2"/>
            <a:r>
              <a:rPr lang="hr-HR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cilj: vođenje bilješki, misli, </a:t>
            </a:r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popisa obaveza, prikupljanje </a:t>
            </a:r>
            <a:r>
              <a:rPr lang="hr-HR" dirty="0">
                <a:solidFill>
                  <a:schemeClr val="tx1">
                    <a:lumMod val="90000"/>
                    <a:lumOff val="10000"/>
                  </a:schemeClr>
                </a:solidFill>
              </a:rPr>
              <a:t>isječaka teksta, slika, zvukovnih zapisa, sintetiziranje informacija iz različitih sadržaja </a:t>
            </a:r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i slično</a:t>
            </a:r>
          </a:p>
          <a:p>
            <a:pPr lvl="2"/>
            <a:endParaRPr lang="hr-HR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značajke dobre aplikacije za vođenje bilješki:</a:t>
            </a:r>
          </a:p>
          <a:p>
            <a:pPr lvl="2"/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dostupnost i prilagodba različitim platformama</a:t>
            </a:r>
          </a:p>
          <a:p>
            <a:pPr lvl="2"/>
            <a:r>
              <a:rPr lang="hr-HR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mogućnost pretraživanja i sortiranja – pronalazak i povratak </a:t>
            </a:r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podataka </a:t>
            </a:r>
            <a:r>
              <a:rPr lang="hr-HR" dirty="0">
                <a:solidFill>
                  <a:schemeClr val="tx1">
                    <a:lumMod val="90000"/>
                    <a:lumOff val="10000"/>
                  </a:schemeClr>
                </a:solidFill>
              </a:rPr>
              <a:t>iz bilješki</a:t>
            </a:r>
          </a:p>
          <a:p>
            <a:pPr lvl="2"/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jednostavna sinkronizacija</a:t>
            </a:r>
          </a:p>
          <a:p>
            <a:pPr lvl="2"/>
            <a:r>
              <a:rPr lang="hr-HR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dobar poslovni model</a:t>
            </a:r>
          </a:p>
        </p:txBody>
      </p:sp>
      <p:pic>
        <p:nvPicPr>
          <p:cNvPr id="4" name="Rezervirano mjesto sadržaja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163" y="5195745"/>
            <a:ext cx="2956431" cy="1672765"/>
          </a:xfrm>
          <a:prstGeom prst="rect">
            <a:avLst/>
          </a:prstGeom>
        </p:spPr>
      </p:pic>
      <p:pic>
        <p:nvPicPr>
          <p:cNvPr id="5" name="Picture 4" descr="Slikovni rezultat za fer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98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alati za vođenje bilješki</a:t>
            </a:r>
            <a:endParaRPr lang="hr-HR" dirty="0"/>
          </a:p>
        </p:txBody>
      </p:sp>
      <p:pic>
        <p:nvPicPr>
          <p:cNvPr id="4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15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evernote</a:t>
            </a:r>
            <a:r>
              <a:rPr lang="hr-HR" dirty="0" smtClean="0"/>
              <a:t> 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409701"/>
            <a:ext cx="10178322" cy="4991100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podržane platforme:</a:t>
            </a:r>
          </a:p>
          <a:p>
            <a:pPr lvl="2"/>
            <a:r>
              <a:rPr lang="hr-HR" dirty="0" smtClean="0"/>
              <a:t>web: Windows, </a:t>
            </a:r>
            <a:r>
              <a:rPr lang="hr-HR" dirty="0" err="1" smtClean="0"/>
              <a:t>macOS</a:t>
            </a:r>
            <a:endParaRPr lang="hr-HR" dirty="0" smtClean="0"/>
          </a:p>
          <a:p>
            <a:pPr lvl="2"/>
            <a:r>
              <a:rPr lang="hr-HR" dirty="0" smtClean="0"/>
              <a:t>mobilne: Android, </a:t>
            </a:r>
            <a:r>
              <a:rPr lang="hr-HR" dirty="0" err="1" smtClean="0"/>
              <a:t>iOS</a:t>
            </a:r>
            <a:r>
              <a:rPr lang="hr-HR" dirty="0" smtClean="0"/>
              <a:t>, Windows </a:t>
            </a:r>
            <a:r>
              <a:rPr lang="hr-HR" dirty="0" err="1" smtClean="0"/>
              <a:t>Phone</a:t>
            </a:r>
            <a:r>
              <a:rPr lang="hr-HR" dirty="0" smtClean="0"/>
              <a:t>, </a:t>
            </a:r>
            <a:r>
              <a:rPr lang="hr-HR" dirty="0" err="1" smtClean="0"/>
              <a:t>Blackberry</a:t>
            </a:r>
            <a:endParaRPr lang="hr-HR" dirty="0" smtClean="0"/>
          </a:p>
          <a:p>
            <a:pPr lvl="2"/>
            <a:r>
              <a:rPr lang="hr-HR" dirty="0" smtClean="0"/>
              <a:t>desktop</a:t>
            </a:r>
          </a:p>
          <a:p>
            <a:pPr marL="914400" lvl="2" indent="0">
              <a:buNone/>
            </a:pPr>
            <a:endParaRPr lang="hr-HR" dirty="0" smtClean="0"/>
          </a:p>
          <a:p>
            <a:r>
              <a:rPr lang="hr-HR" dirty="0" smtClean="0"/>
              <a:t>tip sadržaja:</a:t>
            </a:r>
          </a:p>
          <a:p>
            <a:pPr lvl="2"/>
            <a:r>
              <a:rPr lang="hr-HR" dirty="0"/>
              <a:t>tekst + rukom pisan tekst + OCR</a:t>
            </a:r>
          </a:p>
          <a:p>
            <a:pPr lvl="2"/>
            <a:r>
              <a:rPr lang="hr-HR" dirty="0"/>
              <a:t>slike, video, zvukovni zapisi</a:t>
            </a:r>
          </a:p>
          <a:p>
            <a:pPr lvl="2"/>
            <a:r>
              <a:rPr lang="hr-HR" dirty="0"/>
              <a:t>to-do liste</a:t>
            </a:r>
          </a:p>
          <a:p>
            <a:pPr lvl="2"/>
            <a:r>
              <a:rPr lang="hr-HR" dirty="0"/>
              <a:t>cjelovita ili dio web </a:t>
            </a:r>
            <a:r>
              <a:rPr lang="hr-HR" dirty="0" smtClean="0"/>
              <a:t>stranice</a:t>
            </a:r>
          </a:p>
          <a:p>
            <a:pPr marL="914400" lvl="2" indent="0">
              <a:buNone/>
            </a:pPr>
            <a:endParaRPr lang="hr-HR" dirty="0" smtClean="0"/>
          </a:p>
          <a:p>
            <a:r>
              <a:rPr lang="hr-HR" dirty="0" err="1" smtClean="0"/>
              <a:t>cloud</a:t>
            </a:r>
            <a:r>
              <a:rPr lang="hr-HR" dirty="0" smtClean="0"/>
              <a:t> servis: </a:t>
            </a:r>
            <a:r>
              <a:rPr lang="hr-HR" sz="1600" dirty="0" smtClean="0"/>
              <a:t>Google </a:t>
            </a:r>
            <a:r>
              <a:rPr lang="hr-HR" sz="1600" dirty="0" err="1" smtClean="0"/>
              <a:t>Cloud</a:t>
            </a:r>
            <a:r>
              <a:rPr lang="hr-HR" sz="1600" dirty="0" smtClean="0"/>
              <a:t> </a:t>
            </a:r>
            <a:r>
              <a:rPr lang="hr-HR" sz="1600" dirty="0" err="1" smtClean="0"/>
              <a:t>Platform</a:t>
            </a:r>
            <a:r>
              <a:rPr lang="hr-HR" sz="1600" dirty="0" smtClean="0"/>
              <a:t> (GCP)</a:t>
            </a:r>
          </a:p>
          <a:p>
            <a:endParaRPr lang="hr-HR" dirty="0" smtClean="0"/>
          </a:p>
          <a:p>
            <a:r>
              <a:rPr lang="hr-HR" dirty="0" smtClean="0"/>
              <a:t>sigurnost i enkripcija:</a:t>
            </a:r>
          </a:p>
          <a:p>
            <a:pPr lvl="2"/>
            <a:r>
              <a:rPr lang="hr-HR" dirty="0" smtClean="0"/>
              <a:t>AES (Advanced </a:t>
            </a:r>
            <a:r>
              <a:rPr lang="hr-HR" dirty="0" err="1" smtClean="0"/>
              <a:t>Encryption</a:t>
            </a:r>
            <a:r>
              <a:rPr lang="hr-HR" dirty="0" smtClean="0"/>
              <a:t> Standard)</a:t>
            </a:r>
          </a:p>
          <a:p>
            <a:pPr lvl="2"/>
            <a:r>
              <a:rPr lang="hr-HR" dirty="0" smtClean="0"/>
              <a:t>lozinka PBKDF2 (Password </a:t>
            </a:r>
            <a:r>
              <a:rPr lang="hr-HR" dirty="0" err="1" smtClean="0"/>
              <a:t>Based</a:t>
            </a:r>
            <a:r>
              <a:rPr lang="hr-HR" dirty="0" smtClean="0"/>
              <a:t> </a:t>
            </a:r>
            <a:r>
              <a:rPr lang="hr-HR" dirty="0" err="1" smtClean="0"/>
              <a:t>Key</a:t>
            </a:r>
            <a:r>
              <a:rPr lang="hr-HR" dirty="0" smtClean="0"/>
              <a:t> </a:t>
            </a:r>
            <a:r>
              <a:rPr lang="hr-HR" dirty="0" err="1" smtClean="0"/>
              <a:t>Derivation</a:t>
            </a:r>
            <a:r>
              <a:rPr lang="hr-HR" dirty="0" smtClean="0"/>
              <a:t> </a:t>
            </a:r>
            <a:r>
              <a:rPr lang="hr-HR" dirty="0" err="1" smtClean="0"/>
              <a:t>Function</a:t>
            </a:r>
            <a:r>
              <a:rPr lang="hr-HR" dirty="0" smtClean="0"/>
              <a:t> 2)</a:t>
            </a:r>
          </a:p>
          <a:p>
            <a:pPr lvl="2"/>
            <a:r>
              <a:rPr lang="hr-HR" dirty="0" smtClean="0"/>
              <a:t>komunikacija putem Interneta: TLS (Transport </a:t>
            </a:r>
            <a:r>
              <a:rPr lang="hr-HR" dirty="0" err="1" smtClean="0"/>
              <a:t>Layer</a:t>
            </a:r>
            <a:r>
              <a:rPr lang="hr-HR" dirty="0" smtClean="0"/>
              <a:t> </a:t>
            </a:r>
            <a:r>
              <a:rPr lang="hr-HR" dirty="0" err="1" smtClean="0"/>
              <a:t>Security</a:t>
            </a:r>
            <a:r>
              <a:rPr lang="hr-HR" dirty="0" smtClean="0"/>
              <a:t>), HTST (HTTP </a:t>
            </a:r>
            <a:r>
              <a:rPr lang="hr-HR" dirty="0" err="1" smtClean="0"/>
              <a:t>Strict</a:t>
            </a:r>
            <a:r>
              <a:rPr lang="hr-HR" dirty="0" smtClean="0"/>
              <a:t> Transport </a:t>
            </a:r>
            <a:r>
              <a:rPr lang="hr-HR" dirty="0" err="1" smtClean="0"/>
              <a:t>Security</a:t>
            </a:r>
            <a:r>
              <a:rPr lang="hr-HR" dirty="0" smtClean="0"/>
              <a:t>)</a:t>
            </a:r>
          </a:p>
          <a:p>
            <a:pPr lvl="2"/>
            <a:endParaRPr lang="hr-HR" dirty="0" smtClean="0"/>
          </a:p>
        </p:txBody>
      </p:sp>
      <p:sp>
        <p:nvSpPr>
          <p:cNvPr id="4" name="Pravokutnik 3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2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4" y="109503"/>
            <a:ext cx="1163566" cy="116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likovni rezultat za fer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93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evernote</a:t>
            </a:r>
            <a:r>
              <a:rPr lang="hr-HR" dirty="0" smtClean="0"/>
              <a:t> 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378170"/>
            <a:ext cx="10178322" cy="5283351"/>
          </a:xfrm>
        </p:spPr>
        <p:txBody>
          <a:bodyPr>
            <a:normAutofit fontScale="92500" lnSpcReduction="10000"/>
          </a:bodyPr>
          <a:lstStyle/>
          <a:p>
            <a:r>
              <a:rPr lang="hr-HR" sz="1800" dirty="0" smtClean="0"/>
              <a:t>integracija s drugim aplikacijama: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b="1" dirty="0"/>
              <a:t>Web </a:t>
            </a:r>
            <a:r>
              <a:rPr lang="hr-HR" b="1" dirty="0" err="1" smtClean="0"/>
              <a:t>Clipper</a:t>
            </a:r>
            <a:endParaRPr lang="hr-HR" dirty="0"/>
          </a:p>
          <a:p>
            <a:pPr lvl="4"/>
            <a:r>
              <a:rPr lang="hr-HR" sz="1500" dirty="0"/>
              <a:t>dodatak za web preglednik koji omogućava spremanje sadržaja web stranice, ili samo dijela stranice, u </a:t>
            </a:r>
            <a:r>
              <a:rPr lang="hr-HR" sz="1500" dirty="0" err="1"/>
              <a:t>Evernote</a:t>
            </a:r>
            <a:r>
              <a:rPr lang="hr-HR" sz="1500" dirty="0"/>
              <a:t> bilježnicu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b="1" dirty="0" err="1"/>
              <a:t>Scannable</a:t>
            </a:r>
            <a:endParaRPr lang="hr-HR" b="1" dirty="0"/>
          </a:p>
          <a:p>
            <a:pPr lvl="4"/>
            <a:r>
              <a:rPr lang="hr-HR" sz="1500" dirty="0"/>
              <a:t>skenira papir i transformira u slike visoke kvalitete</a:t>
            </a:r>
          </a:p>
          <a:p>
            <a:pPr lvl="4"/>
            <a:endParaRPr lang="hr-HR" dirty="0"/>
          </a:p>
          <a:p>
            <a:pPr marL="914400" lvl="1" indent="-457200">
              <a:buFont typeface="+mj-lt"/>
              <a:buAutoNum type="arabicPeriod"/>
            </a:pPr>
            <a:r>
              <a:rPr lang="hr-HR" b="1" dirty="0" err="1"/>
              <a:t>Skitch</a:t>
            </a:r>
            <a:endParaRPr lang="hr-HR" b="1" dirty="0"/>
          </a:p>
          <a:p>
            <a:pPr lvl="4"/>
            <a:r>
              <a:rPr lang="hr-HR" sz="1500" dirty="0"/>
              <a:t>uređivanje i dijeljenje snimaka zaslona (</a:t>
            </a:r>
            <a:r>
              <a:rPr lang="hr-HR" sz="1500" dirty="0" err="1"/>
              <a:t>eng</a:t>
            </a:r>
            <a:r>
              <a:rPr lang="hr-HR" sz="1500" dirty="0"/>
              <a:t>. </a:t>
            </a:r>
            <a:r>
              <a:rPr lang="hr-HR" sz="1500" i="1" dirty="0" err="1"/>
              <a:t>screenshots</a:t>
            </a:r>
            <a:r>
              <a:rPr lang="hr-HR" sz="1500" dirty="0"/>
              <a:t>)</a:t>
            </a:r>
          </a:p>
          <a:p>
            <a:pPr lvl="4"/>
            <a:endParaRPr lang="hr-HR" sz="1500" dirty="0"/>
          </a:p>
          <a:p>
            <a:pPr marL="914400" lvl="1" indent="-457200">
              <a:buFont typeface="+mj-lt"/>
              <a:buAutoNum type="arabicPeriod"/>
            </a:pPr>
            <a:r>
              <a:rPr lang="hr-HR" b="1" dirty="0" err="1"/>
              <a:t>Penultimate</a:t>
            </a:r>
            <a:endParaRPr lang="hr-HR" b="1" dirty="0"/>
          </a:p>
          <a:p>
            <a:pPr lvl="4"/>
            <a:r>
              <a:rPr lang="hr-HR" sz="1500" dirty="0"/>
              <a:t>prepoznavanje rukopisa</a:t>
            </a:r>
          </a:p>
          <a:p>
            <a:endParaRPr lang="hr-HR" dirty="0" smtClean="0"/>
          </a:p>
          <a:p>
            <a:r>
              <a:rPr lang="hr-HR" sz="1800" dirty="0" smtClean="0"/>
              <a:t>veza s drugim web aplikacijama (servisi za automatizaciju):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b="1" dirty="0" err="1" smtClean="0"/>
              <a:t>Zapier</a:t>
            </a:r>
            <a:endParaRPr lang="hr-HR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b="1" dirty="0" smtClean="0"/>
              <a:t>IFTTT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1912252" y="0"/>
            <a:ext cx="279748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2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4" y="109503"/>
            <a:ext cx="1163566" cy="116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likovni rezultat za fer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https://evernote.com/img/products/webclipper/icon.pn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223" y="2058719"/>
            <a:ext cx="57600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https://evernote.com/img/products/scannable/icon.pn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184" y="2950024"/>
            <a:ext cx="57600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https://evernote.com/img/products/skitch/icon.png"/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3" y="3869172"/>
            <a:ext cx="57600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https://evernote.com/img/products/penultimate/icon.png"/>
          <p:cNvPicPr>
            <a:picLocks noChangeAspect="1" noChangeArrowheads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145" y="4774021"/>
            <a:ext cx="57600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04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Microsoft </a:t>
            </a:r>
            <a:r>
              <a:rPr lang="hr-HR" dirty="0" err="1"/>
              <a:t>onenote</a:t>
            </a:r>
            <a:r>
              <a:rPr lang="hr-HR" dirty="0"/>
              <a:t>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257300" y="1684421"/>
            <a:ext cx="4800600" cy="4221079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dio </a:t>
            </a:r>
            <a:r>
              <a:rPr lang="hr-HR" dirty="0"/>
              <a:t>programskog paketa Microsoft </a:t>
            </a:r>
            <a:r>
              <a:rPr lang="hr-HR" dirty="0" smtClean="0"/>
              <a:t>Office</a:t>
            </a:r>
          </a:p>
          <a:p>
            <a:endParaRPr lang="hr-HR" dirty="0"/>
          </a:p>
          <a:p>
            <a:r>
              <a:rPr lang="hr-HR" dirty="0"/>
              <a:t>podržane platforme:</a:t>
            </a:r>
          </a:p>
          <a:p>
            <a:pPr lvl="2"/>
            <a:r>
              <a:rPr lang="hr-HR" sz="1800" dirty="0"/>
              <a:t>web: Windows, </a:t>
            </a:r>
            <a:r>
              <a:rPr lang="hr-HR" sz="1800" dirty="0" err="1"/>
              <a:t>macOS</a:t>
            </a:r>
            <a:endParaRPr lang="hr-HR" sz="1800" dirty="0"/>
          </a:p>
          <a:p>
            <a:pPr lvl="2"/>
            <a:r>
              <a:rPr lang="hr-HR" sz="1800" dirty="0"/>
              <a:t>mobilne: Android, </a:t>
            </a:r>
            <a:r>
              <a:rPr lang="hr-HR" sz="1800" dirty="0" err="1"/>
              <a:t>iOS</a:t>
            </a:r>
            <a:r>
              <a:rPr lang="hr-HR" sz="1800" dirty="0"/>
              <a:t>, Windows </a:t>
            </a:r>
            <a:r>
              <a:rPr lang="hr-HR" sz="1800" dirty="0" err="1"/>
              <a:t>Phone</a:t>
            </a:r>
            <a:endParaRPr lang="hr-HR" sz="1800" dirty="0"/>
          </a:p>
          <a:p>
            <a:pPr lvl="2"/>
            <a:r>
              <a:rPr lang="hr-HR" sz="1800" dirty="0"/>
              <a:t>desktop</a:t>
            </a:r>
          </a:p>
          <a:p>
            <a:pPr marL="914400" lvl="2" indent="0">
              <a:buNone/>
            </a:pPr>
            <a:endParaRPr lang="hr-HR" dirty="0"/>
          </a:p>
          <a:p>
            <a:r>
              <a:rPr lang="hr-HR" dirty="0"/>
              <a:t>tip sadržaja:</a:t>
            </a:r>
          </a:p>
          <a:p>
            <a:pPr lvl="2"/>
            <a:r>
              <a:rPr lang="hr-HR" sz="1800" dirty="0"/>
              <a:t>tekst + rukom pisan tekst + OCR</a:t>
            </a:r>
          </a:p>
          <a:p>
            <a:pPr lvl="2"/>
            <a:r>
              <a:rPr lang="hr-HR" sz="1800" dirty="0" smtClean="0"/>
              <a:t>liste, slike</a:t>
            </a:r>
            <a:r>
              <a:rPr lang="hr-HR" sz="1800" dirty="0"/>
              <a:t>, video, zvukovni zapisi</a:t>
            </a:r>
          </a:p>
          <a:p>
            <a:pPr lvl="2"/>
            <a:r>
              <a:rPr lang="hr-HR" sz="1800" dirty="0" smtClean="0"/>
              <a:t>cjelovita </a:t>
            </a:r>
            <a:r>
              <a:rPr lang="hr-HR" sz="1800" dirty="0"/>
              <a:t>ili dio web stranice </a:t>
            </a:r>
            <a:r>
              <a:rPr lang="hr-HR" sz="1800" dirty="0">
                <a:sym typeface="Wingdings" panose="05000000000000000000" pitchFamily="2" charset="2"/>
              </a:rPr>
              <a:t> OneNote </a:t>
            </a:r>
            <a:r>
              <a:rPr lang="hr-HR" sz="1800" dirty="0" err="1">
                <a:sym typeface="Wingdings" panose="05000000000000000000" pitchFamily="2" charset="2"/>
              </a:rPr>
              <a:t>Clipper</a:t>
            </a:r>
            <a:endParaRPr lang="hr-HR" sz="1800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647796" y="1684421"/>
            <a:ext cx="4800600" cy="4221079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integracija s Google </a:t>
            </a:r>
            <a:r>
              <a:rPr lang="hr-HR" dirty="0" err="1"/>
              <a:t>Now</a:t>
            </a:r>
            <a:r>
              <a:rPr lang="hr-HR" dirty="0"/>
              <a:t>, </a:t>
            </a:r>
            <a:r>
              <a:rPr lang="hr-HR" dirty="0" err="1"/>
              <a:t>Cortana</a:t>
            </a:r>
            <a:r>
              <a:rPr lang="hr-HR" dirty="0"/>
              <a:t> i Siri glasovnim pomoćnicima</a:t>
            </a:r>
          </a:p>
          <a:p>
            <a:endParaRPr lang="hr-HR" dirty="0"/>
          </a:p>
          <a:p>
            <a:r>
              <a:rPr lang="hr-HR" dirty="0"/>
              <a:t>organizacija: bilježnice </a:t>
            </a:r>
            <a:r>
              <a:rPr lang="hr-HR" dirty="0">
                <a:sym typeface="Wingdings" panose="05000000000000000000" pitchFamily="2" charset="2"/>
              </a:rPr>
              <a:t> stranice  bilješke</a:t>
            </a:r>
          </a:p>
          <a:p>
            <a:r>
              <a:rPr lang="hr-HR" dirty="0">
                <a:sym typeface="Wingdings" panose="05000000000000000000" pitchFamily="2" charset="2"/>
              </a:rPr>
              <a:t>mogućnost upisivanja bilo gdje unutar stranice</a:t>
            </a:r>
          </a:p>
          <a:p>
            <a:endParaRPr lang="hr-HR" dirty="0"/>
          </a:p>
          <a:p>
            <a:r>
              <a:rPr lang="hr-HR" dirty="0" err="1"/>
              <a:t>cloud</a:t>
            </a:r>
            <a:r>
              <a:rPr lang="hr-HR" dirty="0"/>
              <a:t> servis: Microsoft </a:t>
            </a:r>
            <a:r>
              <a:rPr lang="hr-HR" dirty="0" err="1"/>
              <a:t>OneDrive</a:t>
            </a:r>
            <a:endParaRPr lang="hr-HR" dirty="0"/>
          </a:p>
          <a:p>
            <a:endParaRPr lang="hr-HR" dirty="0"/>
          </a:p>
        </p:txBody>
      </p:sp>
      <p:pic>
        <p:nvPicPr>
          <p:cNvPr id="8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ravokutnik 8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rgbClr val="760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2" descr="Slikovni rezultat za microsoft onenote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68" y="218379"/>
            <a:ext cx="1099796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40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Google </a:t>
            </a:r>
            <a:r>
              <a:rPr lang="hr-HR" dirty="0" err="1" smtClean="0"/>
              <a:t>keep</a:t>
            </a:r>
            <a:endParaRPr lang="hr-HR" dirty="0"/>
          </a:p>
        </p:txBody>
      </p:sp>
      <p:pic>
        <p:nvPicPr>
          <p:cNvPr id="4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utnik 4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rgbClr val="F6B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170" name="Picture 2" descr="Slikovni rezultat za google keep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95" y="104187"/>
            <a:ext cx="1295999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409701"/>
            <a:ext cx="10178322" cy="4991100"/>
          </a:xfrm>
        </p:spPr>
        <p:txBody>
          <a:bodyPr>
            <a:normAutofit/>
          </a:bodyPr>
          <a:lstStyle/>
          <a:p>
            <a:r>
              <a:rPr lang="hr-HR" dirty="0" smtClean="0"/>
              <a:t>podržane platforme:</a:t>
            </a:r>
          </a:p>
          <a:p>
            <a:pPr lvl="2"/>
            <a:r>
              <a:rPr lang="hr-HR" dirty="0" smtClean="0"/>
              <a:t>web: Windows, </a:t>
            </a:r>
            <a:r>
              <a:rPr lang="hr-HR" dirty="0" err="1" smtClean="0"/>
              <a:t>macOS</a:t>
            </a:r>
            <a:endParaRPr lang="hr-HR" dirty="0" smtClean="0"/>
          </a:p>
          <a:p>
            <a:pPr lvl="2"/>
            <a:r>
              <a:rPr lang="hr-HR" dirty="0" smtClean="0"/>
              <a:t>mobilne: Android, </a:t>
            </a:r>
            <a:r>
              <a:rPr lang="hr-HR" dirty="0" err="1" smtClean="0"/>
              <a:t>iOS</a:t>
            </a:r>
            <a:r>
              <a:rPr lang="hr-HR" dirty="0" smtClean="0"/>
              <a:t>, Windows </a:t>
            </a:r>
            <a:r>
              <a:rPr lang="hr-HR" dirty="0" err="1" smtClean="0"/>
              <a:t>Phone</a:t>
            </a:r>
            <a:endParaRPr lang="hr-HR" dirty="0" smtClean="0"/>
          </a:p>
          <a:p>
            <a:pPr marL="914400" lvl="2" indent="0">
              <a:buNone/>
            </a:pPr>
            <a:endParaRPr lang="hr-HR" dirty="0" smtClean="0"/>
          </a:p>
          <a:p>
            <a:r>
              <a:rPr lang="hr-HR" dirty="0" smtClean="0"/>
              <a:t>tip sadržaja:</a:t>
            </a:r>
          </a:p>
          <a:p>
            <a:pPr lvl="2"/>
            <a:r>
              <a:rPr lang="hr-HR" dirty="0"/>
              <a:t>tekst </a:t>
            </a:r>
            <a:r>
              <a:rPr lang="hr-HR" dirty="0" smtClean="0"/>
              <a:t>+ </a:t>
            </a:r>
            <a:r>
              <a:rPr lang="hr-HR" dirty="0"/>
              <a:t>OCR</a:t>
            </a:r>
          </a:p>
          <a:p>
            <a:pPr lvl="2"/>
            <a:r>
              <a:rPr lang="hr-HR" dirty="0" smtClean="0"/>
              <a:t>liste, slike</a:t>
            </a:r>
            <a:r>
              <a:rPr lang="hr-HR" dirty="0"/>
              <a:t>, video, zvukovni zapisi</a:t>
            </a:r>
          </a:p>
          <a:p>
            <a:pPr lvl="2"/>
            <a:r>
              <a:rPr lang="hr-HR" dirty="0" smtClean="0"/>
              <a:t>cjelovita </a:t>
            </a:r>
            <a:r>
              <a:rPr lang="hr-HR" dirty="0"/>
              <a:t>ili dio web </a:t>
            </a:r>
            <a:r>
              <a:rPr lang="hr-HR" dirty="0" smtClean="0"/>
              <a:t>stranice</a:t>
            </a:r>
          </a:p>
          <a:p>
            <a:pPr marL="914400" lvl="2" indent="0">
              <a:buNone/>
            </a:pPr>
            <a:endParaRPr lang="hr-HR" dirty="0" smtClean="0"/>
          </a:p>
          <a:p>
            <a:r>
              <a:rPr lang="hr-HR" dirty="0" smtClean="0"/>
              <a:t>integracija s Google </a:t>
            </a:r>
            <a:r>
              <a:rPr lang="hr-HR" dirty="0" err="1" smtClean="0"/>
              <a:t>Now</a:t>
            </a:r>
            <a:endParaRPr lang="hr-HR" dirty="0" smtClean="0"/>
          </a:p>
          <a:p>
            <a:r>
              <a:rPr lang="hr-HR" dirty="0" err="1" smtClean="0"/>
              <a:t>cloud</a:t>
            </a:r>
            <a:r>
              <a:rPr lang="hr-HR" dirty="0" smtClean="0"/>
              <a:t> servis: </a:t>
            </a:r>
            <a:r>
              <a:rPr lang="hr-HR" sz="1600" dirty="0" smtClean="0"/>
              <a:t>Google </a:t>
            </a:r>
            <a:r>
              <a:rPr lang="hr-HR" sz="1600" dirty="0" err="1" smtClean="0"/>
              <a:t>Drive</a:t>
            </a:r>
            <a:endParaRPr lang="hr-HR" sz="1600" dirty="0" smtClean="0"/>
          </a:p>
        </p:txBody>
      </p:sp>
    </p:spTree>
    <p:extLst>
      <p:ext uri="{BB962C8B-B14F-4D97-AF65-F5344CB8AC3E}">
        <p14:creationId xmlns:p14="http://schemas.microsoft.com/office/powerpoint/2010/main" val="132222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22515"/>
          </a:xfrm>
        </p:spPr>
        <p:txBody>
          <a:bodyPr>
            <a:normAutofit/>
          </a:bodyPr>
          <a:lstStyle/>
          <a:p>
            <a:r>
              <a:rPr lang="hr-HR" sz="3800" dirty="0" smtClean="0"/>
              <a:t>Google </a:t>
            </a:r>
            <a:r>
              <a:rPr lang="hr-HR" sz="3800" dirty="0" err="1" smtClean="0"/>
              <a:t>keep</a:t>
            </a:r>
            <a:r>
              <a:rPr lang="hr-HR" sz="3800" dirty="0" smtClean="0"/>
              <a:t> ekstenzije za </a:t>
            </a:r>
            <a:r>
              <a:rPr lang="hr-HR" sz="3800" dirty="0" err="1" smtClean="0"/>
              <a:t>chrome</a:t>
            </a:r>
            <a:r>
              <a:rPr lang="hr-HR" sz="3800" dirty="0" smtClean="0"/>
              <a:t> i </a:t>
            </a:r>
            <a:r>
              <a:rPr lang="hr-HR" sz="3800" dirty="0" err="1" smtClean="0"/>
              <a:t>firefox</a:t>
            </a:r>
            <a:endParaRPr lang="hr-HR" sz="3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257300" y="1171587"/>
            <a:ext cx="4800600" cy="511491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b="1" dirty="0" smtClean="0"/>
              <a:t>Google </a:t>
            </a:r>
            <a:r>
              <a:rPr lang="hr-HR" b="1" dirty="0" err="1" smtClean="0"/>
              <a:t>Keep</a:t>
            </a:r>
            <a:r>
              <a:rPr lang="hr-HR" b="1" dirty="0" smtClean="0"/>
              <a:t> </a:t>
            </a:r>
            <a:r>
              <a:rPr lang="hr-HR" b="1" dirty="0" err="1" smtClean="0"/>
              <a:t>Chrome</a:t>
            </a:r>
            <a:r>
              <a:rPr lang="hr-HR" b="1" dirty="0" smtClean="0"/>
              <a:t> </a:t>
            </a:r>
            <a:r>
              <a:rPr lang="hr-HR" b="1" dirty="0" err="1" smtClean="0"/>
              <a:t>Extension</a:t>
            </a:r>
            <a:endParaRPr lang="hr-HR" b="1" dirty="0" smtClean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 smtClean="0"/>
          </a:p>
          <a:p>
            <a:pPr marL="457200" indent="-457200">
              <a:buFont typeface="+mj-lt"/>
              <a:buAutoNum type="arabicPeriod"/>
            </a:pPr>
            <a:endParaRPr lang="hr-HR" dirty="0" smtClean="0"/>
          </a:p>
          <a:p>
            <a:pPr marL="457200" indent="-457200">
              <a:buFont typeface="+mj-lt"/>
              <a:buAutoNum type="arabicPeriod"/>
            </a:pPr>
            <a:r>
              <a:rPr lang="hr-HR" b="1" dirty="0" smtClean="0"/>
              <a:t>Google </a:t>
            </a:r>
            <a:r>
              <a:rPr lang="hr-HR" b="1" dirty="0" err="1" smtClean="0"/>
              <a:t>Keep</a:t>
            </a:r>
            <a:r>
              <a:rPr lang="hr-HR" b="1" dirty="0" smtClean="0"/>
              <a:t> Web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 smtClean="0"/>
          </a:p>
          <a:p>
            <a:pPr marL="457200" indent="-457200">
              <a:buFont typeface="+mj-lt"/>
              <a:buAutoNum type="arabicPeriod"/>
            </a:pPr>
            <a:endParaRPr lang="hr-HR" dirty="0" smtClean="0"/>
          </a:p>
          <a:p>
            <a:pPr marL="457200" indent="-457200">
              <a:buFont typeface="+mj-lt"/>
              <a:buAutoNum type="arabicPeriod"/>
            </a:pPr>
            <a:r>
              <a:rPr lang="hr-HR" b="1" dirty="0" err="1" smtClean="0"/>
              <a:t>Popup</a:t>
            </a:r>
            <a:r>
              <a:rPr lang="hr-HR" b="1" dirty="0" smtClean="0"/>
              <a:t> for </a:t>
            </a:r>
            <a:r>
              <a:rPr lang="hr-HR" b="1" dirty="0" err="1" smtClean="0"/>
              <a:t>Keep</a:t>
            </a:r>
            <a:endParaRPr lang="hr-HR" b="1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647796" y="1171587"/>
            <a:ext cx="4800600" cy="5343513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hr-HR" b="1" dirty="0" err="1" smtClean="0"/>
              <a:t>Category</a:t>
            </a:r>
            <a:r>
              <a:rPr lang="hr-HR" b="1" dirty="0" smtClean="0"/>
              <a:t> </a:t>
            </a:r>
            <a:r>
              <a:rPr lang="hr-HR" b="1" dirty="0" err="1" smtClean="0"/>
              <a:t>Tabs</a:t>
            </a:r>
            <a:r>
              <a:rPr lang="hr-HR" b="1" dirty="0" smtClean="0"/>
              <a:t> for Google </a:t>
            </a:r>
            <a:r>
              <a:rPr lang="hr-HR" b="1" dirty="0" err="1" smtClean="0"/>
              <a:t>Keep</a:t>
            </a:r>
            <a:endParaRPr lang="hr-HR" b="1" dirty="0" smtClean="0"/>
          </a:p>
          <a:p>
            <a:pPr marL="457200" indent="-457200">
              <a:buFont typeface="+mj-lt"/>
              <a:buAutoNum type="arabicPeriod" startAt="4"/>
            </a:pPr>
            <a:endParaRPr lang="hr-HR" dirty="0" smtClean="0"/>
          </a:p>
          <a:p>
            <a:pPr marL="457200" indent="-457200">
              <a:buFont typeface="+mj-lt"/>
              <a:buAutoNum type="arabicPeriod" startAt="4"/>
            </a:pPr>
            <a:endParaRPr lang="hr-HR" dirty="0"/>
          </a:p>
          <a:p>
            <a:pPr marL="457200" indent="-457200">
              <a:buFont typeface="+mj-lt"/>
              <a:buAutoNum type="arabicPeriod" startAt="4"/>
            </a:pPr>
            <a:endParaRPr lang="hr-HR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hr-HR" b="1" dirty="0" err="1" smtClean="0"/>
              <a:t>Movie</a:t>
            </a:r>
            <a:r>
              <a:rPr lang="hr-HR" b="1" dirty="0" smtClean="0"/>
              <a:t> </a:t>
            </a:r>
            <a:r>
              <a:rPr lang="hr-HR" b="1" dirty="0" err="1" smtClean="0"/>
              <a:t>Links</a:t>
            </a:r>
            <a:r>
              <a:rPr lang="hr-HR" b="1" dirty="0" smtClean="0"/>
              <a:t> </a:t>
            </a:r>
            <a:r>
              <a:rPr lang="hr-HR" b="1" dirty="0" err="1" smtClean="0"/>
              <a:t>in</a:t>
            </a:r>
            <a:r>
              <a:rPr lang="hr-HR" b="1" dirty="0" smtClean="0"/>
              <a:t> Google </a:t>
            </a:r>
            <a:r>
              <a:rPr lang="hr-HR" b="1" dirty="0" err="1" smtClean="0"/>
              <a:t>Keep</a:t>
            </a:r>
            <a:endParaRPr lang="hr-HR" b="1" dirty="0"/>
          </a:p>
        </p:txBody>
      </p:sp>
      <p:pic>
        <p:nvPicPr>
          <p:cNvPr id="5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avokutnik 5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rgbClr val="F6B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Picture 2" descr="Slikovni rezultat za google keep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95" y="104187"/>
            <a:ext cx="1295999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44" y="1652745"/>
            <a:ext cx="4003656" cy="1188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google keep web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944"/>
          <a:stretch/>
        </p:blipFill>
        <p:spPr bwMode="auto">
          <a:xfrm>
            <a:off x="1801486" y="3394937"/>
            <a:ext cx="3998821" cy="10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Slika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808" y="5092153"/>
            <a:ext cx="3986499" cy="1570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Slika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705" y="1732679"/>
            <a:ext cx="54864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Slika 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863" y="3429000"/>
            <a:ext cx="4560887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652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apple</a:t>
            </a:r>
            <a:r>
              <a:rPr lang="hr-HR" dirty="0" smtClean="0"/>
              <a:t> notes</a:t>
            </a:r>
            <a:endParaRPr lang="hr-HR" dirty="0"/>
          </a:p>
        </p:txBody>
      </p:sp>
      <p:pic>
        <p:nvPicPr>
          <p:cNvPr id="4" name="Picture 4" descr="Slikovni rezultat za fer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2" y="6222120"/>
            <a:ext cx="627909" cy="47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utnik 4"/>
          <p:cNvSpPr/>
          <p:nvPr/>
        </p:nvSpPr>
        <p:spPr>
          <a:xfrm>
            <a:off x="11906720" y="0"/>
            <a:ext cx="288000" cy="6858000"/>
          </a:xfrm>
          <a:prstGeom prst="rect">
            <a:avLst/>
          </a:prstGeom>
          <a:solidFill>
            <a:srgbClr val="FFD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148" name="Picture 4" descr="Slikovni rezultat za apple apps logos not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42" y="185069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1251678" y="1409701"/>
            <a:ext cx="10178322" cy="4991100"/>
          </a:xfrm>
        </p:spPr>
        <p:txBody>
          <a:bodyPr>
            <a:normAutofit/>
          </a:bodyPr>
          <a:lstStyle/>
          <a:p>
            <a:r>
              <a:rPr lang="hr-HR" dirty="0" smtClean="0"/>
              <a:t>podržane platforme:</a:t>
            </a:r>
          </a:p>
          <a:p>
            <a:pPr lvl="2"/>
            <a:r>
              <a:rPr lang="hr-HR" dirty="0" smtClean="0"/>
              <a:t>web: Windows, </a:t>
            </a:r>
            <a:r>
              <a:rPr lang="hr-HR" dirty="0" err="1" smtClean="0"/>
              <a:t>macOS</a:t>
            </a:r>
            <a:endParaRPr lang="hr-HR" dirty="0" smtClean="0"/>
          </a:p>
          <a:p>
            <a:pPr lvl="2"/>
            <a:r>
              <a:rPr lang="hr-HR" dirty="0" smtClean="0"/>
              <a:t>mobilne: </a:t>
            </a:r>
            <a:r>
              <a:rPr lang="hr-HR" dirty="0" err="1" smtClean="0"/>
              <a:t>iOS</a:t>
            </a:r>
            <a:endParaRPr lang="hr-HR" dirty="0"/>
          </a:p>
          <a:p>
            <a:pPr lvl="2"/>
            <a:endParaRPr lang="hr-HR" dirty="0" smtClean="0"/>
          </a:p>
          <a:p>
            <a:r>
              <a:rPr lang="hr-HR" dirty="0" smtClean="0"/>
              <a:t>tip sadržaja:</a:t>
            </a:r>
          </a:p>
          <a:p>
            <a:pPr lvl="2"/>
            <a:r>
              <a:rPr lang="hr-HR" dirty="0"/>
              <a:t>tekst </a:t>
            </a:r>
            <a:r>
              <a:rPr lang="hr-HR" dirty="0" smtClean="0"/>
              <a:t>+ </a:t>
            </a:r>
            <a:r>
              <a:rPr lang="hr-HR" dirty="0"/>
              <a:t>OCR</a:t>
            </a:r>
          </a:p>
          <a:p>
            <a:pPr lvl="2"/>
            <a:r>
              <a:rPr lang="hr-HR" dirty="0" smtClean="0"/>
              <a:t>liste, slike</a:t>
            </a:r>
            <a:r>
              <a:rPr lang="hr-HR" dirty="0"/>
              <a:t>, video</a:t>
            </a:r>
            <a:r>
              <a:rPr lang="hr-HR" dirty="0" smtClean="0"/>
              <a:t>,</a:t>
            </a:r>
            <a:endParaRPr lang="hr-HR" dirty="0"/>
          </a:p>
          <a:p>
            <a:pPr marL="914400" lvl="2" indent="0">
              <a:buNone/>
            </a:pPr>
            <a:endParaRPr lang="hr-HR" dirty="0" smtClean="0"/>
          </a:p>
          <a:p>
            <a:r>
              <a:rPr lang="hr-HR" dirty="0" smtClean="0"/>
              <a:t>ručna izrada bilješke ili pomoću Siri</a:t>
            </a:r>
          </a:p>
          <a:p>
            <a:r>
              <a:rPr lang="hr-HR" dirty="0"/>
              <a:t>zaključavanje privatnih bilješki putem lozinke</a:t>
            </a:r>
          </a:p>
          <a:p>
            <a:endParaRPr lang="hr-HR" dirty="0" smtClean="0"/>
          </a:p>
          <a:p>
            <a:r>
              <a:rPr lang="hr-HR" dirty="0" err="1" smtClean="0"/>
              <a:t>cloud</a:t>
            </a:r>
            <a:r>
              <a:rPr lang="hr-HR" dirty="0" smtClean="0"/>
              <a:t> servis: </a:t>
            </a:r>
            <a:r>
              <a:rPr lang="hr-HR" sz="1600" dirty="0" err="1" smtClean="0"/>
              <a:t>iCloud</a:t>
            </a:r>
            <a:endParaRPr lang="hr-HR" sz="1600" dirty="0" smtClean="0"/>
          </a:p>
        </p:txBody>
      </p:sp>
    </p:spTree>
    <p:extLst>
      <p:ext uri="{BB962C8B-B14F-4D97-AF65-F5344CB8AC3E}">
        <p14:creationId xmlns:p14="http://schemas.microsoft.com/office/powerpoint/2010/main" val="332341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Prilagođeno 3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EE332E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TM10001106[[fn=Značka]]</Template>
  <TotalTime>853</TotalTime>
  <Words>573</Words>
  <Application>Microsoft Office PowerPoint</Application>
  <PresentationFormat>Široki zaslon</PresentationFormat>
  <Paragraphs>137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 MT</vt:lpstr>
      <vt:lpstr>Impact</vt:lpstr>
      <vt:lpstr>Wingdings</vt:lpstr>
      <vt:lpstr>Badge</vt:lpstr>
      <vt:lpstr>Elektronička osobna bilježnica</vt:lpstr>
      <vt:lpstr>Elektronička osobna bilježnica (eng. electronic notebooks)</vt:lpstr>
      <vt:lpstr>alati za vođenje bilješki</vt:lpstr>
      <vt:lpstr>evernote  </vt:lpstr>
      <vt:lpstr>evernote  </vt:lpstr>
      <vt:lpstr>Microsoft onenote </vt:lpstr>
      <vt:lpstr>Google keep</vt:lpstr>
      <vt:lpstr>Google keep ekstenzije za chrome i firefox</vt:lpstr>
      <vt:lpstr>apple notes</vt:lpstr>
      <vt:lpstr>simplenote</vt:lpstr>
      <vt:lpstr>tiddlywiki</vt:lpstr>
      <vt:lpstr>quip</vt:lpstr>
    </vt:vector>
  </TitlesOfParts>
  <Company>Istarska županija - Regione Istriana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Elektronička osobna bilježnica</dc:title>
  <dc:creator>Vana Černeka</dc:creator>
  <cp:lastModifiedBy>Vana Černeka</cp:lastModifiedBy>
  <cp:revision>36</cp:revision>
  <cp:lastPrinted>2018-01-24T10:12:37Z</cp:lastPrinted>
  <dcterms:created xsi:type="dcterms:W3CDTF">2018-01-23T20:05:07Z</dcterms:created>
  <dcterms:modified xsi:type="dcterms:W3CDTF">2018-01-24T10:35:01Z</dcterms:modified>
</cp:coreProperties>
</file>