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3" r:id="rId6"/>
    <p:sldId id="262" r:id="rId7"/>
    <p:sldId id="261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7CC50-8C1E-4AF3-AE13-9F3A96AAB2F0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E8863-0248-4A11-8EBE-854F808129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F1B9A73-5C8D-4C59-8562-146A2CCE2C08}" type="datetime1">
              <a:rPr lang="en-US" smtClean="0"/>
              <a:t>5/16/2019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Zagreb, svibanj, 2019.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1744F73-9BC8-4867-B54E-CE0416387D2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A736-258D-46F3-887A-8D1B8BBFB64F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svibanj, 2019.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4F73-9BC8-4867-B54E-CE0416387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F511-1CCB-45DB-9790-924357420D50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svibanj, 2019.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4F73-9BC8-4867-B54E-CE0416387D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E6F1-6146-471C-8613-9D8F9BB0C6D4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svibanj, 2019.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4F73-9BC8-4867-B54E-CE0416387D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F8880B4-7847-46B9-A9FF-055663460BF6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Zagreb, svibanj, 2019.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1744F73-9BC8-4867-B54E-CE0416387D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8184-FE3A-43F5-9349-53301A716A02}" type="datetime1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svibanj, 2019.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4F73-9BC8-4867-B54E-CE0416387D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95BB-C80D-4940-A46F-1FA1217A19A4}" type="datetime1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svibanj, 2019.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4F73-9BC8-4867-B54E-CE0416387D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0D54-FB5F-458A-87D8-5A205438D57B}" type="datetime1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svibanj, 2019.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4F73-9BC8-4867-B54E-CE0416387D2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EA9C-B507-4C26-802C-C774679BBF90}" type="datetime1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svibanj, 2019.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4F73-9BC8-4867-B54E-CE0416387D2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3185-06A3-4D7C-85A9-455456E13083}" type="datetime1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svibanj, 2019.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4F73-9BC8-4867-B54E-CE0416387D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9CA-74A0-4C31-A9FD-50550F1E0C3E}" type="datetime1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svibanj, 2019.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4F73-9BC8-4867-B54E-CE0416387D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3F7D3-184E-4EE2-A989-D6AEC878B467}" type="datetime1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Zagreb, svibanj, 2019.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744F73-9BC8-4867-B54E-CE0416387D2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3714752"/>
            <a:ext cx="6858000" cy="109061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Bahnschrift SemiCondensed" pitchFamily="34" charset="0"/>
                <a:cs typeface="Arial" pitchFamily="34" charset="0"/>
              </a:rPr>
              <a:t>Pregled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Bahnschrift SemiCondensed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Bahnschrift SemiCondensed" pitchFamily="34" charset="0"/>
                <a:cs typeface="Arial" pitchFamily="34" charset="0"/>
              </a:rPr>
              <a:t>svjetskih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Bahnschrift SemiCondensed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Bahnschrift SemiCondensed" pitchFamily="34" charset="0"/>
                <a:cs typeface="Arial" pitchFamily="34" charset="0"/>
              </a:rPr>
              <a:t>edukacija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Bahnschrift SemiCondensed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Bahnschrift SemiCondensed" pitchFamily="34" charset="0"/>
                <a:cs typeface="Arial" pitchFamily="34" charset="0"/>
              </a:rPr>
              <a:t>za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Bahnschrift SemiCondensed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Bahnschrift SemiCondensed" pitchFamily="34" charset="0"/>
                <a:cs typeface="Arial" pitchFamily="34" charset="0"/>
              </a:rPr>
              <a:t>penetracijsko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Bahnschrift SemiCondensed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Bahnschrift SemiCondensed" pitchFamily="34" charset="0"/>
                <a:cs typeface="Arial" pitchFamily="34" charset="0"/>
              </a:rPr>
              <a:t>testiranje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Bahnschrift SemiCondensed" pitchFamily="34" charset="0"/>
                <a:cs typeface="Arial" pitchFamily="34" charset="0"/>
              </a:rPr>
              <a:t> 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Bahnschrift SemiCondensed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5072074"/>
            <a:ext cx="6858000" cy="662004"/>
          </a:xfrm>
        </p:spPr>
        <p:txBody>
          <a:bodyPr>
            <a:normAutofit lnSpcReduction="10000"/>
          </a:bodyPr>
          <a:lstStyle/>
          <a:p>
            <a:pPr algn="l"/>
            <a:r>
              <a:rPr lang="hr-HR" sz="1800" dirty="0" smtClean="0">
                <a:latin typeface="Arial" pitchFamily="34" charset="0"/>
                <a:cs typeface="Arial" pitchFamily="34" charset="0"/>
              </a:rPr>
              <a:t>                           Autor: Luka Soklić</a:t>
            </a:r>
          </a:p>
          <a:p>
            <a:pPr algn="ctr"/>
            <a:r>
              <a:rPr lang="hr-HR" sz="1800" dirty="0" smtClean="0">
                <a:latin typeface="Arial" pitchFamily="34" charset="0"/>
                <a:cs typeface="Arial" pitchFamily="34" charset="0"/>
              </a:rPr>
              <a:t>Mentor:</a:t>
            </a:r>
            <a:r>
              <a:rPr lang="en-US" sz="1800" dirty="0" smtClean="0"/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doc.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dr.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Predrag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Pale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7958"/>
            <a:ext cx="3474720" cy="362882"/>
          </a:xfrm>
        </p:spPr>
        <p:txBody>
          <a:bodyPr/>
          <a:lstStyle/>
          <a:p>
            <a:pPr algn="ctr"/>
            <a:r>
              <a:rPr lang="en-US" dirty="0" smtClean="0"/>
              <a:t>Zagreb, </a:t>
            </a:r>
            <a:r>
              <a:rPr lang="en-US" dirty="0" err="1" smtClean="0"/>
              <a:t>svibanj</a:t>
            </a:r>
            <a:r>
              <a:rPr lang="en-US" dirty="0" smtClean="0"/>
              <a:t>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5272" y="6492240"/>
            <a:ext cx="1219200" cy="365760"/>
          </a:xfrm>
        </p:spPr>
        <p:txBody>
          <a:bodyPr/>
          <a:lstStyle/>
          <a:p>
            <a:pPr algn="r"/>
            <a:fld id="{81744F73-9BC8-4867-B54E-CE0416387D2C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3143248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atin typeface="Arial" pitchFamily="34" charset="0"/>
                <a:cs typeface="Arial" pitchFamily="34" charset="0"/>
              </a:rPr>
              <a:t>SEMINARSKI RAD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400" b="1" dirty="0" smtClean="0">
                <a:latin typeface="Bahnschrift SemiCondensed" pitchFamily="34" charset="0"/>
              </a:rPr>
              <a:t>Penetracijsko Testiranje</a:t>
            </a:r>
            <a:endParaRPr lang="en-US" sz="3400" b="1" dirty="0">
              <a:latin typeface="Bahnschrift SemiCondense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Zagreb, </a:t>
            </a:r>
            <a:r>
              <a:rPr lang="en-US" dirty="0" err="1" smtClean="0"/>
              <a:t>svibanj</a:t>
            </a:r>
            <a:r>
              <a:rPr lang="en-US" dirty="0" smtClean="0"/>
              <a:t>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0892" y="6492240"/>
            <a:ext cx="1981200" cy="365760"/>
          </a:xfrm>
        </p:spPr>
        <p:txBody>
          <a:bodyPr/>
          <a:lstStyle/>
          <a:p>
            <a:pPr algn="r"/>
            <a:fld id="{81744F73-9BC8-4867-B54E-CE0416387D2C}" type="slidenum">
              <a:rPr lang="en-US" smtClean="0"/>
              <a:pPr algn="r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4257676" cy="4572032"/>
          </a:xfrm>
        </p:spPr>
        <p:txBody>
          <a:bodyPr/>
          <a:lstStyle/>
          <a:p>
            <a:r>
              <a:rPr lang="en-US" dirty="0" err="1" smtClean="0"/>
              <a:t>Penetracijsko</a:t>
            </a:r>
            <a:r>
              <a:rPr lang="en-US" dirty="0" smtClean="0"/>
              <a:t> </a:t>
            </a:r>
            <a:r>
              <a:rPr lang="en-US" dirty="0" err="1" smtClean="0"/>
              <a:t>testiranje</a:t>
            </a:r>
            <a:r>
              <a:rPr lang="en-US" dirty="0" smtClean="0"/>
              <a:t> je </a:t>
            </a:r>
            <a:r>
              <a:rPr lang="en-US" dirty="0" err="1" smtClean="0"/>
              <a:t>provjera</a:t>
            </a:r>
            <a:r>
              <a:rPr lang="en-US" dirty="0" smtClean="0"/>
              <a:t> </a:t>
            </a:r>
            <a:r>
              <a:rPr lang="en-US" dirty="0" err="1" smtClean="0"/>
              <a:t>sigurnosti</a:t>
            </a:r>
            <a:r>
              <a:rPr lang="en-US" dirty="0" smtClean="0"/>
              <a:t> </a:t>
            </a:r>
            <a:r>
              <a:rPr lang="en-US" dirty="0" err="1" smtClean="0"/>
              <a:t>informacijskog</a:t>
            </a:r>
            <a:r>
              <a:rPr lang="en-US" dirty="0" smtClean="0"/>
              <a:t> </a:t>
            </a:r>
            <a:r>
              <a:rPr lang="en-US" dirty="0" err="1" smtClean="0"/>
              <a:t>sustava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se </a:t>
            </a:r>
            <a:r>
              <a:rPr lang="en-US" dirty="0" err="1" smtClean="0"/>
              <a:t>ispitivač</a:t>
            </a:r>
            <a:r>
              <a:rPr lang="en-US" dirty="0" smtClean="0"/>
              <a:t> </a:t>
            </a:r>
            <a:r>
              <a:rPr lang="en-US" dirty="0" err="1" smtClean="0"/>
              <a:t>stavlja</a:t>
            </a:r>
            <a:r>
              <a:rPr lang="en-US" dirty="0" smtClean="0"/>
              <a:t> u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 err="1" smtClean="0"/>
              <a:t>napadača</a:t>
            </a:r>
            <a:r>
              <a:rPr lang="en-US" dirty="0" smtClean="0"/>
              <a:t> </a:t>
            </a:r>
            <a:r>
              <a:rPr lang="en-US" dirty="0" err="1" smtClean="0"/>
              <a:t>nekog</a:t>
            </a:r>
            <a:r>
              <a:rPr lang="en-US" dirty="0" smtClean="0"/>
              <a:t> </a:t>
            </a:r>
            <a:r>
              <a:rPr lang="en-US" dirty="0" err="1" smtClean="0"/>
              <a:t>sustava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</a:t>
            </a:r>
            <a:r>
              <a:rPr lang="en-US" dirty="0" err="1" smtClean="0"/>
              <a:t>uočio</a:t>
            </a:r>
            <a:r>
              <a:rPr lang="en-US" dirty="0" smtClean="0"/>
              <a:t> </a:t>
            </a:r>
            <a:r>
              <a:rPr lang="en-US" dirty="0" err="1" smtClean="0"/>
              <a:t>ranjivosti</a:t>
            </a:r>
            <a:r>
              <a:rPr lang="en-US" dirty="0" smtClean="0"/>
              <a:t> tog </a:t>
            </a:r>
            <a:r>
              <a:rPr lang="en-US" dirty="0" err="1" smtClean="0"/>
              <a:t>sustava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9" name="Picture 8" descr="jefferson-santos-450403-unspla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000240"/>
            <a:ext cx="4071966" cy="3214710"/>
          </a:xfrm>
          <a:prstGeom prst="rect">
            <a:avLst/>
          </a:prstGeom>
        </p:spPr>
      </p:pic>
      <p:pic>
        <p:nvPicPr>
          <p:cNvPr id="10" name="Picture 9" descr="kaitlyn-baker-422999-unspla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4310069"/>
            <a:ext cx="2714648" cy="1809765"/>
          </a:xfrm>
          <a:prstGeom prst="rect">
            <a:avLst/>
          </a:prstGeom>
        </p:spPr>
      </p:pic>
      <p:pic>
        <p:nvPicPr>
          <p:cNvPr id="11" name="Picture 10" descr="taskin-ashiq-464194-unsplas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662" y="4786322"/>
            <a:ext cx="2662575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400" b="1" dirty="0" smtClean="0">
                <a:latin typeface="Bahnschrift SemiCondensed" pitchFamily="34" charset="0"/>
              </a:rPr>
              <a:t>Pregled edukacija za penetracijsko testiranje</a:t>
            </a:r>
            <a:endParaRPr lang="en-US" sz="3400" b="1" dirty="0">
              <a:latin typeface="Bahnschrift SemiCondense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Zagreb, </a:t>
            </a:r>
            <a:r>
              <a:rPr lang="en-US" dirty="0" err="1" smtClean="0"/>
              <a:t>svibanj</a:t>
            </a:r>
            <a:r>
              <a:rPr lang="en-US" dirty="0" smtClean="0"/>
              <a:t>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0892" y="6492240"/>
            <a:ext cx="1981200" cy="365760"/>
          </a:xfrm>
        </p:spPr>
        <p:txBody>
          <a:bodyPr/>
          <a:lstStyle/>
          <a:p>
            <a:pPr algn="r"/>
            <a:fld id="{81744F73-9BC8-4867-B54E-CE0416387D2C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Edukacije u okviru studija</a:t>
            </a:r>
          </a:p>
          <a:p>
            <a:endParaRPr lang="hr-HR" dirty="0" smtClean="0"/>
          </a:p>
          <a:p>
            <a:r>
              <a:rPr lang="hr-HR" dirty="0" smtClean="0"/>
              <a:t>Komercijalne edukacije</a:t>
            </a:r>
          </a:p>
          <a:p>
            <a:endParaRPr lang="hr-HR" dirty="0" smtClean="0"/>
          </a:p>
          <a:p>
            <a:r>
              <a:rPr lang="hr-HR" dirty="0" smtClean="0"/>
              <a:t>Besplatne edukacije</a:t>
            </a:r>
            <a:endParaRPr lang="en-US" dirty="0"/>
          </a:p>
        </p:txBody>
      </p:sp>
      <p:pic>
        <p:nvPicPr>
          <p:cNvPr id="205826" name="Picture 2" descr="Security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428736"/>
            <a:ext cx="2928958" cy="1950686"/>
          </a:xfrm>
          <a:prstGeom prst="rect">
            <a:avLst/>
          </a:prstGeom>
          <a:noFill/>
        </p:spPr>
      </p:pic>
      <p:pic>
        <p:nvPicPr>
          <p:cNvPr id="205828" name="Picture 4" descr="Gray Scale Photography of Macbook Iphone Notebook on 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1" y="3357562"/>
            <a:ext cx="3003398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400" b="1" dirty="0" smtClean="0">
                <a:latin typeface="Bahnschrift SemiCondensed" pitchFamily="34" charset="0"/>
              </a:rPr>
              <a:t>Edukacije u okviru </a:t>
            </a:r>
            <a:r>
              <a:rPr lang="hr-HR" sz="3400" b="1" dirty="0" smtClean="0">
                <a:latin typeface="Bahnschrift SemiCondensed" pitchFamily="34" charset="0"/>
              </a:rPr>
              <a:t>studija</a:t>
            </a:r>
            <a:endParaRPr lang="en-US" sz="3400" b="1" dirty="0">
              <a:latin typeface="Bahnschrift SemiCondense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Zagreb, </a:t>
            </a:r>
            <a:r>
              <a:rPr lang="en-US" dirty="0" err="1" smtClean="0"/>
              <a:t>svibanj</a:t>
            </a:r>
            <a:r>
              <a:rPr lang="en-US" dirty="0" smtClean="0"/>
              <a:t>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0892" y="6492240"/>
            <a:ext cx="1981200" cy="365760"/>
          </a:xfrm>
        </p:spPr>
        <p:txBody>
          <a:bodyPr/>
          <a:lstStyle/>
          <a:p>
            <a:pPr algn="r"/>
            <a:fld id="{81744F73-9BC8-4867-B54E-CE0416387D2C}" type="slidenum">
              <a:rPr lang="en-US" smtClean="0"/>
              <a:pPr algn="r"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najboljih</a:t>
            </a:r>
            <a:r>
              <a:rPr lang="en-US" dirty="0" smtClean="0"/>
              <a:t> </a:t>
            </a:r>
            <a:r>
              <a:rPr lang="en-US" dirty="0" err="1" smtClean="0"/>
              <a:t>sveučilišta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studij</a:t>
            </a:r>
            <a:r>
              <a:rPr lang="en-US" dirty="0" smtClean="0"/>
              <a:t> </a:t>
            </a:r>
            <a:r>
              <a:rPr lang="en-US" dirty="0" err="1" smtClean="0"/>
              <a:t>računalnih</a:t>
            </a:r>
            <a:r>
              <a:rPr lang="en-US" dirty="0" smtClean="0"/>
              <a:t> </a:t>
            </a:r>
            <a:r>
              <a:rPr lang="en-US" dirty="0" err="1" smtClean="0"/>
              <a:t>znanosti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sklopu</a:t>
            </a:r>
            <a:r>
              <a:rPr lang="en-US" dirty="0" smtClean="0"/>
              <a:t> </a:t>
            </a:r>
            <a:r>
              <a:rPr lang="en-US" dirty="0" err="1" smtClean="0"/>
              <a:t>njega</a:t>
            </a:r>
            <a:r>
              <a:rPr lang="en-US" dirty="0" smtClean="0"/>
              <a:t> </a:t>
            </a:r>
            <a:r>
              <a:rPr lang="en-US" dirty="0" err="1" smtClean="0"/>
              <a:t>obrazovanje</a:t>
            </a:r>
            <a:r>
              <a:rPr lang="en-US" dirty="0" smtClean="0"/>
              <a:t> o </a:t>
            </a:r>
            <a:r>
              <a:rPr lang="en-US" dirty="0" err="1" smtClean="0"/>
              <a:t>penetracijskom</a:t>
            </a:r>
            <a:r>
              <a:rPr lang="en-US" dirty="0" smtClean="0"/>
              <a:t> </a:t>
            </a:r>
            <a:r>
              <a:rPr lang="en-US" dirty="0" err="1" smtClean="0"/>
              <a:t>testiranju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hr-HR" dirty="0" smtClean="0"/>
              <a:t>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it-IT" dirty="0" smtClean="0"/>
              <a:t>1</a:t>
            </a:r>
            <a:r>
              <a:rPr lang="it-IT" dirty="0" smtClean="0"/>
              <a:t>. Imperial Collage London (UK</a:t>
            </a:r>
            <a:r>
              <a:rPr lang="it-IT" dirty="0" smtClean="0"/>
              <a:t>)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en-US" dirty="0" smtClean="0"/>
              <a:t>2</a:t>
            </a:r>
            <a:r>
              <a:rPr lang="en-US" dirty="0" smtClean="0"/>
              <a:t>. Vienna University of Technology (</a:t>
            </a:r>
            <a:r>
              <a:rPr lang="en-US" dirty="0" err="1" smtClean="0"/>
              <a:t>Austrija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en-US" dirty="0" smtClean="0"/>
              <a:t>3</a:t>
            </a:r>
            <a:r>
              <a:rPr lang="en-US" dirty="0" smtClean="0"/>
              <a:t>. Delft University of Technology (</a:t>
            </a:r>
            <a:r>
              <a:rPr lang="en-US" dirty="0" err="1" smtClean="0"/>
              <a:t>Nizozemska</a:t>
            </a:r>
            <a:r>
              <a:rPr lang="en-US" dirty="0" smtClean="0"/>
              <a:t>) 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en-US" dirty="0" smtClean="0"/>
              <a:t>4</a:t>
            </a:r>
            <a:r>
              <a:rPr lang="en-US" dirty="0" smtClean="0"/>
              <a:t>. Harvard University (SAD) </a:t>
            </a:r>
          </a:p>
          <a:p>
            <a:endParaRPr lang="en-US" dirty="0" smtClean="0"/>
          </a:p>
          <a:p>
            <a:endParaRPr lang="it-IT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400" b="1" dirty="0" smtClean="0">
                <a:latin typeface="Bahnschrift SemiCondensed" pitchFamily="34" charset="0"/>
              </a:rPr>
              <a:t>Komercijalne </a:t>
            </a:r>
            <a:r>
              <a:rPr lang="hr-HR" sz="3400" b="1" dirty="0" smtClean="0">
                <a:latin typeface="Bahnschrift SemiCondensed" pitchFamily="34" charset="0"/>
              </a:rPr>
              <a:t>edukacije</a:t>
            </a:r>
            <a:endParaRPr lang="en-US" sz="3400" b="1" dirty="0">
              <a:latin typeface="Bahnschrift SemiCondense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Zagreb, </a:t>
            </a:r>
            <a:r>
              <a:rPr lang="en-US" dirty="0" err="1" smtClean="0"/>
              <a:t>svibanj</a:t>
            </a:r>
            <a:r>
              <a:rPr lang="en-US" dirty="0" smtClean="0"/>
              <a:t>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0892" y="6492240"/>
            <a:ext cx="1981200" cy="365760"/>
          </a:xfrm>
        </p:spPr>
        <p:txBody>
          <a:bodyPr/>
          <a:lstStyle/>
          <a:p>
            <a:pPr algn="r"/>
            <a:fld id="{81744F73-9BC8-4867-B54E-CE0416387D2C}" type="slidenum">
              <a:rPr lang="en-US" smtClean="0"/>
              <a:pPr algn="r"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Većinom</a:t>
            </a:r>
            <a:r>
              <a:rPr lang="en-US" dirty="0" smtClean="0"/>
              <a:t> se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poboljšanje</a:t>
            </a:r>
            <a:r>
              <a:rPr lang="en-US" dirty="0" smtClean="0"/>
              <a:t>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stečenog</a:t>
            </a:r>
            <a:r>
              <a:rPr lang="en-US" dirty="0" smtClean="0"/>
              <a:t> </a:t>
            </a:r>
            <a:r>
              <a:rPr lang="en-US" dirty="0" err="1" smtClean="0"/>
              <a:t>znanja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nekih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nude </a:t>
            </a:r>
            <a:r>
              <a:rPr lang="en-US" dirty="0" err="1" smtClean="0"/>
              <a:t>tečajeve</a:t>
            </a:r>
            <a:r>
              <a:rPr lang="en-US" dirty="0" smtClean="0"/>
              <a:t> u </a:t>
            </a:r>
            <a:r>
              <a:rPr lang="en-US" dirty="0" err="1" smtClean="0"/>
              <a:t>osnovama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početnike</a:t>
            </a:r>
            <a:r>
              <a:rPr lang="en-US" dirty="0" smtClean="0"/>
              <a:t>. </a:t>
            </a:r>
            <a:endParaRPr lang="hr-HR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en-US" dirty="0" smtClean="0"/>
              <a:t>1</a:t>
            </a:r>
            <a:r>
              <a:rPr lang="en-US" dirty="0" smtClean="0"/>
              <a:t>. Offensive Security 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en-US" dirty="0" smtClean="0"/>
              <a:t>2</a:t>
            </a:r>
            <a:r>
              <a:rPr lang="en-US" dirty="0" smtClean="0"/>
              <a:t>. EC-Council 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3.</a:t>
            </a:r>
            <a:r>
              <a:rPr lang="en-US" dirty="0" smtClean="0"/>
              <a:t> </a:t>
            </a:r>
            <a:r>
              <a:rPr lang="en-US" dirty="0" smtClean="0"/>
              <a:t>SANS </a:t>
            </a:r>
            <a:endParaRPr lang="hr-HR" dirty="0" smtClean="0"/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hr-HR" dirty="0" smtClean="0"/>
              <a:t>4. </a:t>
            </a:r>
            <a:r>
              <a:rPr lang="en-US" dirty="0" smtClean="0"/>
              <a:t>London </a:t>
            </a:r>
            <a:r>
              <a:rPr lang="en-US" dirty="0" smtClean="0"/>
              <a:t>South Bank University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en-US" dirty="0" smtClean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eLearnSecurity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400" b="1" dirty="0" smtClean="0">
                <a:latin typeface="Bahnschrift SemiCondensed" pitchFamily="34" charset="0"/>
              </a:rPr>
              <a:t>Besplatne </a:t>
            </a:r>
            <a:r>
              <a:rPr lang="hr-HR" sz="3400" b="1" dirty="0" smtClean="0">
                <a:latin typeface="Bahnschrift SemiCondensed" pitchFamily="34" charset="0"/>
              </a:rPr>
              <a:t>edukacije </a:t>
            </a:r>
            <a:endParaRPr lang="en-US" sz="3400" b="1" dirty="0">
              <a:latin typeface="Bahnschrift SemiCondense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Zagreb, </a:t>
            </a:r>
            <a:r>
              <a:rPr lang="en-US" dirty="0" err="1" smtClean="0"/>
              <a:t>svibanj</a:t>
            </a:r>
            <a:r>
              <a:rPr lang="en-US" dirty="0" smtClean="0"/>
              <a:t>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0892" y="6492240"/>
            <a:ext cx="1981200" cy="365760"/>
          </a:xfrm>
        </p:spPr>
        <p:txBody>
          <a:bodyPr/>
          <a:lstStyle/>
          <a:p>
            <a:pPr algn="r"/>
            <a:fld id="{81744F73-9BC8-4867-B54E-CE0416387D2C}" type="slidenum">
              <a:rPr lang="en-US" smtClean="0"/>
              <a:pPr algn="r"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Postoje više stranica koje nude besplatnu edukaciju o penetracijskom testiranju.</a:t>
            </a:r>
          </a:p>
          <a:p>
            <a:endParaRPr lang="hr-HR" dirty="0" smtClean="0"/>
          </a:p>
          <a:p>
            <a:r>
              <a:rPr lang="hr-HR" dirty="0" smtClean="0"/>
              <a:t>Najzanimljivije su:</a:t>
            </a:r>
          </a:p>
          <a:p>
            <a:pPr algn="ctr">
              <a:buFont typeface="Wingdings" pitchFamily="2" charset="2"/>
              <a:buChar char="q"/>
            </a:pPr>
            <a:r>
              <a:rPr lang="hr-HR" dirty="0" smtClean="0"/>
              <a:t>1. Cybrary</a:t>
            </a:r>
          </a:p>
          <a:p>
            <a:pPr algn="ctr"/>
            <a:endParaRPr lang="hr-HR" dirty="0" smtClean="0"/>
          </a:p>
          <a:p>
            <a:pPr algn="ctr">
              <a:buFont typeface="Wingdings" pitchFamily="2" charset="2"/>
              <a:buChar char="q"/>
            </a:pPr>
            <a:r>
              <a:rPr lang="hr-HR" dirty="0" smtClean="0"/>
              <a:t>2. Coursera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1730" name="Picture 2" descr="Black Tablet Computer Behind Boo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071810"/>
            <a:ext cx="2375314" cy="1900251"/>
          </a:xfrm>
          <a:prstGeom prst="rect">
            <a:avLst/>
          </a:prstGeom>
          <a:noFill/>
        </p:spPr>
      </p:pic>
      <p:pic>
        <p:nvPicPr>
          <p:cNvPr id="201736" name="Picture 8" descr="Gray Keyboard and Mou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000636"/>
            <a:ext cx="1524009" cy="1143008"/>
          </a:xfrm>
          <a:prstGeom prst="rect">
            <a:avLst/>
          </a:prstGeom>
          <a:noFill/>
        </p:spPr>
      </p:pic>
      <p:pic>
        <p:nvPicPr>
          <p:cNvPr id="201732" name="Picture 4" descr="black and silver laptop computer on tab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714884"/>
            <a:ext cx="1928826" cy="1286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400" b="1" dirty="0" smtClean="0">
                <a:latin typeface="Bahnschrift SemiCondensed" pitchFamily="34" charset="0"/>
              </a:rPr>
              <a:t>Pregled tema koje čine edukaciju</a:t>
            </a:r>
            <a:endParaRPr lang="en-US" sz="3400" b="1" dirty="0">
              <a:latin typeface="Bahnschrift SemiCondense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Zagreb, svibanj, 2019.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0892" y="6492240"/>
            <a:ext cx="1981200" cy="365760"/>
          </a:xfrm>
        </p:spPr>
        <p:txBody>
          <a:bodyPr/>
          <a:lstStyle/>
          <a:p>
            <a:pPr algn="r"/>
            <a:fld id="{81744F73-9BC8-4867-B54E-CE0416387D2C}" type="slidenum">
              <a:rPr lang="en-US" smtClean="0"/>
              <a:pPr algn="r"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hr-HR" dirty="0" smtClean="0"/>
              <a:t>1. </a:t>
            </a:r>
            <a:r>
              <a:rPr lang="pt-BR" dirty="0" smtClean="0"/>
              <a:t>Metode </a:t>
            </a:r>
            <a:r>
              <a:rPr lang="pt-BR" dirty="0" smtClean="0"/>
              <a:t>sakupljanja informacija o </a:t>
            </a:r>
            <a:r>
              <a:rPr lang="pt-BR" dirty="0" smtClean="0"/>
              <a:t>sustavu</a:t>
            </a:r>
            <a:endParaRPr lang="hr-HR" dirty="0" smtClean="0"/>
          </a:p>
          <a:p>
            <a:pPr lvl="1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p</a:t>
            </a:r>
            <a:r>
              <a:rPr lang="en-US" sz="2000" dirty="0" err="1" smtClean="0">
                <a:solidFill>
                  <a:schemeClr val="tx1"/>
                </a:solidFill>
              </a:rPr>
              <a:t>rvi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važan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korak</a:t>
            </a:r>
            <a:r>
              <a:rPr lang="en-US" sz="2000" dirty="0" smtClean="0">
                <a:solidFill>
                  <a:schemeClr val="tx1"/>
                </a:solidFill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</a:rPr>
              <a:t>penetracijskom</a:t>
            </a:r>
            <a:r>
              <a:rPr lang="en-US" sz="2000" dirty="0" smtClean="0">
                <a:solidFill>
                  <a:schemeClr val="tx1"/>
                </a:solidFill>
              </a:rPr>
              <a:t> test</a:t>
            </a:r>
            <a:r>
              <a:rPr lang="hr-HR" sz="2000" dirty="0" smtClean="0">
                <a:solidFill>
                  <a:schemeClr val="tx1"/>
                </a:solidFill>
              </a:rPr>
              <a:t>iranju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hr-HR" dirty="0" smtClean="0"/>
              <a:t>2. </a:t>
            </a:r>
            <a:r>
              <a:rPr lang="en-US" dirty="0" err="1" smtClean="0"/>
              <a:t>Identifikacija</a:t>
            </a:r>
            <a:r>
              <a:rPr lang="en-US" dirty="0" smtClean="0"/>
              <a:t> </a:t>
            </a:r>
            <a:r>
              <a:rPr lang="en-US" dirty="0" err="1" smtClean="0"/>
              <a:t>ranjivosti</a:t>
            </a:r>
            <a:r>
              <a:rPr lang="en-US" dirty="0" smtClean="0"/>
              <a:t> </a:t>
            </a:r>
            <a:r>
              <a:rPr lang="en-US" dirty="0" err="1" smtClean="0"/>
              <a:t>sustava</a:t>
            </a:r>
            <a:endParaRPr lang="hr-HR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student </a:t>
            </a:r>
            <a:r>
              <a:rPr lang="en-US" sz="2000" dirty="0" smtClean="0">
                <a:solidFill>
                  <a:schemeClr val="tx1"/>
                </a:solidFill>
              </a:rPr>
              <a:t>se </a:t>
            </a:r>
            <a:r>
              <a:rPr lang="en-US" sz="2000" dirty="0" err="1" smtClean="0">
                <a:solidFill>
                  <a:schemeClr val="tx1"/>
                </a:solidFill>
              </a:rPr>
              <a:t>obučava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kako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obraditi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sakupljene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podatke</a:t>
            </a:r>
            <a:r>
              <a:rPr lang="en-US" sz="2000" dirty="0" smtClean="0">
                <a:solidFill>
                  <a:schemeClr val="tx1"/>
                </a:solidFill>
              </a:rPr>
              <a:t> o </a:t>
            </a:r>
            <a:r>
              <a:rPr lang="en-US" sz="2000" dirty="0" err="1" smtClean="0">
                <a:solidFill>
                  <a:schemeClr val="tx1"/>
                </a:solidFill>
              </a:rPr>
              <a:t>sustavu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hr-HR" dirty="0" smtClean="0"/>
              <a:t>3. </a:t>
            </a:r>
            <a:r>
              <a:rPr lang="en-US" dirty="0" smtClean="0"/>
              <a:t>Exploit</a:t>
            </a:r>
            <a:endParaRPr lang="hr-HR" dirty="0" smtClean="0"/>
          </a:p>
          <a:p>
            <a:pPr lvl="1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s</a:t>
            </a:r>
            <a:r>
              <a:rPr lang="en-US" sz="2000" dirty="0" err="1" smtClean="0">
                <a:solidFill>
                  <a:schemeClr val="tx1"/>
                </a:solidFill>
              </a:rPr>
              <a:t>tudenti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moraju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exploitirati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ranjive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točke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sustava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doći</a:t>
            </a:r>
            <a:r>
              <a:rPr lang="en-US" sz="2000" dirty="0" smtClean="0">
                <a:solidFill>
                  <a:schemeClr val="tx1"/>
                </a:solidFill>
              </a:rPr>
              <a:t> do </a:t>
            </a:r>
            <a:r>
              <a:rPr lang="en-US" sz="2000" dirty="0" err="1" smtClean="0">
                <a:solidFill>
                  <a:schemeClr val="tx1"/>
                </a:solidFill>
              </a:rPr>
              <a:t>najbitnijih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hr-HR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r-HR" sz="2000" dirty="0" smtClean="0"/>
              <a:t>        </a:t>
            </a:r>
            <a:r>
              <a:rPr lang="en-US" sz="2000" dirty="0" err="1" smtClean="0"/>
              <a:t>informacija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izbjeći</a:t>
            </a:r>
            <a:r>
              <a:rPr lang="en-US" sz="2000" dirty="0" smtClean="0"/>
              <a:t> </a:t>
            </a:r>
            <a:r>
              <a:rPr lang="en-US" sz="2000" dirty="0" err="1" smtClean="0"/>
              <a:t>svaku</a:t>
            </a:r>
            <a:r>
              <a:rPr lang="en-US" sz="2000" dirty="0" smtClean="0"/>
              <a:t> </a:t>
            </a:r>
            <a:r>
              <a:rPr lang="en-US" sz="2000" dirty="0" err="1" smtClean="0"/>
              <a:t>vrstu</a:t>
            </a:r>
            <a:r>
              <a:rPr lang="en-US" sz="2000" dirty="0" smtClean="0"/>
              <a:t> </a:t>
            </a:r>
            <a:r>
              <a:rPr lang="en-US" sz="2000" dirty="0" err="1" smtClean="0"/>
              <a:t>detekcije</a:t>
            </a:r>
            <a:endParaRPr lang="en-US" sz="2000" dirty="0" smtClean="0"/>
          </a:p>
          <a:p>
            <a:r>
              <a:rPr lang="hr-HR" dirty="0" smtClean="0"/>
              <a:t>4. </a:t>
            </a:r>
            <a:r>
              <a:rPr lang="en-US" dirty="0" smtClean="0"/>
              <a:t>Post exploit</a:t>
            </a:r>
            <a:endParaRPr lang="hr-HR" dirty="0" smtClean="0"/>
          </a:p>
          <a:p>
            <a:pPr lvl="1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student </a:t>
            </a:r>
            <a:r>
              <a:rPr lang="en-US" sz="2000" dirty="0" err="1" smtClean="0">
                <a:solidFill>
                  <a:schemeClr val="tx1"/>
                </a:solidFill>
              </a:rPr>
              <a:t>mora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procijeniti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kvalitetu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informacija</a:t>
            </a:r>
            <a:r>
              <a:rPr lang="en-US" sz="2000" dirty="0" smtClean="0">
                <a:solidFill>
                  <a:schemeClr val="tx1"/>
                </a:solidFill>
              </a:rPr>
              <a:t> do </a:t>
            </a:r>
            <a:r>
              <a:rPr lang="en-US" sz="2000" dirty="0" err="1" smtClean="0">
                <a:solidFill>
                  <a:schemeClr val="tx1"/>
                </a:solidFill>
              </a:rPr>
              <a:t>kojih</a:t>
            </a:r>
            <a:r>
              <a:rPr lang="en-US" sz="2000" dirty="0" smtClean="0">
                <a:solidFill>
                  <a:schemeClr val="tx1"/>
                </a:solidFill>
              </a:rPr>
              <a:t> je bio u </a:t>
            </a:r>
            <a:r>
              <a:rPr lang="en-US" sz="2000" dirty="0" err="1" smtClean="0">
                <a:solidFill>
                  <a:schemeClr val="tx1"/>
                </a:solidFill>
              </a:rPr>
              <a:t>stanju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hr-HR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r-HR" sz="2000" dirty="0" smtClean="0"/>
              <a:t> </a:t>
            </a:r>
            <a:r>
              <a:rPr lang="hr-HR" sz="2000" dirty="0" smtClean="0"/>
              <a:t>       </a:t>
            </a:r>
            <a:r>
              <a:rPr lang="en-US" sz="2000" dirty="0" err="1" smtClean="0"/>
              <a:t>doći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napraviti</a:t>
            </a:r>
            <a:r>
              <a:rPr lang="en-US" sz="2000" dirty="0" smtClean="0"/>
              <a:t> </a:t>
            </a:r>
            <a:r>
              <a:rPr lang="en-US" sz="2000" dirty="0" err="1" smtClean="0"/>
              <a:t>prijedloge</a:t>
            </a:r>
            <a:r>
              <a:rPr lang="en-US" sz="2000" dirty="0" smtClean="0"/>
              <a:t> </a:t>
            </a:r>
            <a:r>
              <a:rPr lang="en-US" sz="2000" dirty="0" err="1" smtClean="0"/>
              <a:t>vezane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poboljšanje</a:t>
            </a:r>
            <a:r>
              <a:rPr lang="en-US" sz="2000" dirty="0" smtClean="0"/>
              <a:t> </a:t>
            </a:r>
            <a:r>
              <a:rPr lang="en-US" sz="2000" dirty="0" err="1" smtClean="0"/>
              <a:t>sigurnosti</a:t>
            </a:r>
            <a:r>
              <a:rPr lang="en-US" sz="2000" dirty="0" smtClean="0"/>
              <a:t> </a:t>
            </a:r>
            <a:r>
              <a:rPr lang="en-US" sz="2000" dirty="0" err="1" smtClean="0"/>
              <a:t>sustava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400" b="1" dirty="0" smtClean="0">
                <a:latin typeface="Bahnschrift SemiCondensed" pitchFamily="34" charset="0"/>
              </a:rPr>
              <a:t>Metode podučavanja</a:t>
            </a:r>
            <a:endParaRPr lang="en-US" sz="3400" b="1" dirty="0">
              <a:latin typeface="Bahnschrift SemiCondense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Zagreb, </a:t>
            </a:r>
            <a:r>
              <a:rPr lang="en-US" dirty="0" err="1" smtClean="0"/>
              <a:t>svibanj</a:t>
            </a:r>
            <a:r>
              <a:rPr lang="en-US" dirty="0" smtClean="0"/>
              <a:t>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0892" y="6492240"/>
            <a:ext cx="1981200" cy="365760"/>
          </a:xfrm>
        </p:spPr>
        <p:txBody>
          <a:bodyPr/>
          <a:lstStyle/>
          <a:p>
            <a:pPr algn="r"/>
            <a:fld id="{81744F73-9BC8-4867-B54E-CE0416387D2C}" type="slidenum">
              <a:rPr lang="en-US" smtClean="0"/>
              <a:pPr algn="r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Predavanja uživo </a:t>
            </a:r>
          </a:p>
          <a:p>
            <a:pPr lvl="1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online </a:t>
            </a:r>
          </a:p>
          <a:p>
            <a:pPr lvl="1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u predavaonama</a:t>
            </a:r>
          </a:p>
          <a:p>
            <a:endParaRPr lang="hr-HR" dirty="0" smtClean="0"/>
          </a:p>
          <a:p>
            <a:r>
              <a:rPr lang="hr-HR" dirty="0" smtClean="0"/>
              <a:t>Video materijali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gradivo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pregledno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sastavljeno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slajdove</a:t>
            </a:r>
            <a:r>
              <a:rPr lang="en-US" sz="2000" dirty="0" smtClean="0">
                <a:solidFill>
                  <a:schemeClr val="tx1"/>
                </a:solidFill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</a:rPr>
              <a:t>ppt</a:t>
            </a:r>
            <a:r>
              <a:rPr lang="en-US" sz="2000" dirty="0" smtClean="0">
                <a:solidFill>
                  <a:schemeClr val="tx1"/>
                </a:solidFill>
              </a:rPr>
              <a:t>-u</a:t>
            </a:r>
            <a:r>
              <a:rPr lang="hr-HR" sz="2000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snimke 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kojima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predavač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demonstrira</a:t>
            </a:r>
            <a:r>
              <a:rPr lang="hr-HR" sz="2000" dirty="0" smtClean="0">
                <a:solidFill>
                  <a:schemeClr val="tx1"/>
                </a:solidFill>
              </a:rPr>
              <a:t> sadžaje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zaslonu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ekrana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korak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korak</a:t>
            </a:r>
            <a:endParaRPr lang="hr-HR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hr-HR" sz="2000" dirty="0" smtClean="0"/>
          </a:p>
          <a:p>
            <a:r>
              <a:rPr lang="hr-HR" dirty="0" smtClean="0"/>
              <a:t>Rad u laboratorijima</a:t>
            </a:r>
          </a:p>
          <a:p>
            <a:pPr lvl="1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 err="1" smtClean="0">
                <a:solidFill>
                  <a:schemeClr val="tx1"/>
                </a:solidFill>
              </a:rPr>
              <a:t>laboratoriju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studenti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imaju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priliku</a:t>
            </a:r>
            <a:r>
              <a:rPr lang="en-US" sz="2000" dirty="0" smtClean="0">
                <a:solidFill>
                  <a:schemeClr val="tx1"/>
                </a:solidFill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</a:rPr>
              <a:t>virtualnom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okruženju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koja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simuliraju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realnih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sistema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strojeva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isprobati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tehnike</a:t>
            </a:r>
            <a:r>
              <a:rPr lang="en-US" sz="2000" dirty="0" smtClean="0">
                <a:solidFill>
                  <a:schemeClr val="tx1"/>
                </a:solidFill>
              </a:rPr>
              <a:t> pen </a:t>
            </a:r>
            <a:r>
              <a:rPr lang="en-US" sz="2000" dirty="0" err="1" smtClean="0">
                <a:solidFill>
                  <a:schemeClr val="tx1"/>
                </a:solidFill>
              </a:rPr>
              <a:t>testinga</a:t>
            </a:r>
            <a:r>
              <a:rPr lang="en-US" sz="2000" dirty="0" smtClean="0">
                <a:solidFill>
                  <a:schemeClr val="tx1"/>
                </a:solidFill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</a:rPr>
              <a:t>praksi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400" b="1" dirty="0" smtClean="0">
                <a:latin typeface="Bahnschrift SemiCondensed" pitchFamily="34" charset="0"/>
                <a:cs typeface="Arial" pitchFamily="34" charset="0"/>
              </a:rPr>
              <a:t>Metode provjere znanja</a:t>
            </a:r>
            <a:endParaRPr lang="en-US" sz="3400" b="1" dirty="0">
              <a:latin typeface="Bahnschrift SemiCondensed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Zagreb, svibanj, 2019.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0892" y="6492240"/>
            <a:ext cx="1981200" cy="365760"/>
          </a:xfrm>
        </p:spPr>
        <p:txBody>
          <a:bodyPr/>
          <a:lstStyle/>
          <a:p>
            <a:pPr algn="r"/>
            <a:fld id="{81744F73-9BC8-4867-B54E-CE0416387D2C}" type="slidenum">
              <a:rPr lang="en-US" smtClean="0"/>
              <a:pPr algn="r"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 Pismene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student </a:t>
            </a:r>
            <a:r>
              <a:rPr lang="en-US" sz="2000" dirty="0" err="1" smtClean="0">
                <a:solidFill>
                  <a:schemeClr val="tx1"/>
                </a:solidFill>
              </a:rPr>
              <a:t>mora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riješiti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pisani</a:t>
            </a:r>
            <a:r>
              <a:rPr lang="en-US" sz="2000" dirty="0" smtClean="0">
                <a:solidFill>
                  <a:schemeClr val="tx1"/>
                </a:solidFill>
              </a:rPr>
              <a:t> test </a:t>
            </a:r>
            <a:r>
              <a:rPr lang="en-US" sz="2000" dirty="0" err="1" smtClean="0">
                <a:solidFill>
                  <a:schemeClr val="tx1"/>
                </a:solidFill>
              </a:rPr>
              <a:t>koji</a:t>
            </a:r>
            <a:r>
              <a:rPr lang="en-US" sz="2000" dirty="0" smtClean="0">
                <a:solidFill>
                  <a:schemeClr val="tx1"/>
                </a:solidFill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</a:rPr>
              <a:t>sastoji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postavljenih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pitanja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više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ponu</a:t>
            </a:r>
            <a:r>
              <a:rPr lang="hr-HR" sz="2000" dirty="0" smtClean="0">
                <a:solidFill>
                  <a:schemeClr val="tx1"/>
                </a:solidFill>
              </a:rPr>
              <a:t>đ</a:t>
            </a:r>
            <a:r>
              <a:rPr lang="en-US" sz="2000" dirty="0" err="1" smtClean="0">
                <a:solidFill>
                  <a:schemeClr val="tx1"/>
                </a:solidFill>
              </a:rPr>
              <a:t>enih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odgovora</a:t>
            </a:r>
            <a:endParaRPr lang="hr-HR" sz="20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cs typeface="Arial" pitchFamily="34" charset="0"/>
              </a:rPr>
              <a:t>traje </a:t>
            </a:r>
            <a:r>
              <a:rPr lang="pl-PL" sz="2000" dirty="0" smtClean="0">
                <a:solidFill>
                  <a:schemeClr val="tx1"/>
                </a:solidFill>
                <a:cs typeface="Arial" pitchFamily="34" charset="0"/>
              </a:rPr>
              <a:t>u prosjeku 2 sata</a:t>
            </a:r>
            <a:r>
              <a:rPr lang="pl-PL" sz="2000" dirty="0" smtClean="0">
                <a:cs typeface="Arial" pitchFamily="34" charset="0"/>
              </a:rPr>
              <a:t> </a:t>
            </a:r>
            <a:r>
              <a:rPr lang="pl-PL" sz="2000" dirty="0" smtClean="0">
                <a:cs typeface="Arial" pitchFamily="34" charset="0"/>
              </a:rPr>
              <a:t> </a:t>
            </a:r>
            <a:endParaRPr lang="hr-HR" sz="2000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hr-HR" dirty="0" smtClean="0"/>
              <a:t>2. Praktične</a:t>
            </a:r>
          </a:p>
          <a:p>
            <a:pPr lvl="1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student radi i</a:t>
            </a:r>
            <a:r>
              <a:rPr lang="pt-BR" sz="2000" dirty="0" smtClean="0">
                <a:solidFill>
                  <a:schemeClr val="tx1"/>
                </a:solidFill>
              </a:rPr>
              <a:t>dentifikacije </a:t>
            </a:r>
            <a:r>
              <a:rPr lang="pt-BR" sz="2000" dirty="0" smtClean="0">
                <a:solidFill>
                  <a:schemeClr val="tx1"/>
                </a:solidFill>
              </a:rPr>
              <a:t>ranjivosti i </a:t>
            </a:r>
            <a:r>
              <a:rPr lang="pt-BR" sz="2000" dirty="0" smtClean="0">
                <a:solidFill>
                  <a:schemeClr val="tx1"/>
                </a:solidFill>
              </a:rPr>
              <a:t>izvršava napad na</a:t>
            </a:r>
            <a:r>
              <a:rPr lang="hr-HR" sz="2000" dirty="0" smtClean="0">
                <a:solidFill>
                  <a:schemeClr val="tx1"/>
                </a:solidFill>
              </a:rPr>
              <a:t> simulaciju realnog </a:t>
            </a:r>
            <a:r>
              <a:rPr lang="pt-BR" sz="2000" dirty="0" smtClean="0">
                <a:solidFill>
                  <a:schemeClr val="tx1"/>
                </a:solidFill>
              </a:rPr>
              <a:t>sustav</a:t>
            </a:r>
            <a:r>
              <a:rPr lang="hr-HR" sz="2000" dirty="0" smtClean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</a:rPr>
              <a:t>te 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kraju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predaje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izvještaj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koji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sadrži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detaljne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zapise</a:t>
            </a:r>
            <a:r>
              <a:rPr lang="en-US" sz="2000" dirty="0" smtClean="0">
                <a:solidFill>
                  <a:schemeClr val="tx1"/>
                </a:solidFill>
              </a:rPr>
              <a:t> o </a:t>
            </a:r>
            <a:r>
              <a:rPr lang="en-US" sz="2000" dirty="0" err="1" smtClean="0">
                <a:solidFill>
                  <a:schemeClr val="tx1"/>
                </a:solidFill>
              </a:rPr>
              <a:t>postupku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napada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sustav</a:t>
            </a:r>
            <a:r>
              <a:rPr lang="en-US" sz="1700" dirty="0" smtClean="0"/>
              <a:t> </a:t>
            </a:r>
            <a:endParaRPr lang="hr-HR" sz="1700" dirty="0" smtClean="0"/>
          </a:p>
          <a:p>
            <a:pPr lvl="1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traje od 6 sati na više</a:t>
            </a:r>
          </a:p>
          <a:p>
            <a:pPr>
              <a:buNone/>
            </a:pPr>
            <a:endParaRPr lang="hr-HR" sz="2000" dirty="0" smtClean="0"/>
          </a:p>
          <a:p>
            <a:r>
              <a:rPr lang="en-US" sz="2300" dirty="0" err="1" smtClean="0"/>
              <a:t>Obje</a:t>
            </a:r>
            <a:r>
              <a:rPr lang="en-US" sz="2300" dirty="0" smtClean="0"/>
              <a:t> </a:t>
            </a:r>
            <a:r>
              <a:rPr lang="en-US" sz="2300" dirty="0" err="1" smtClean="0"/>
              <a:t>metode</a:t>
            </a:r>
            <a:r>
              <a:rPr lang="en-US" sz="2300" dirty="0" smtClean="0"/>
              <a:t> </a:t>
            </a:r>
            <a:r>
              <a:rPr lang="en-US" sz="2300" dirty="0" err="1" smtClean="0"/>
              <a:t>provjere</a:t>
            </a:r>
            <a:r>
              <a:rPr lang="en-US" sz="2300" dirty="0" smtClean="0"/>
              <a:t> </a:t>
            </a:r>
            <a:r>
              <a:rPr lang="en-US" sz="2300" dirty="0" err="1" smtClean="0"/>
              <a:t>znanja</a:t>
            </a:r>
            <a:r>
              <a:rPr lang="en-US" sz="2300" dirty="0" smtClean="0"/>
              <a:t> </a:t>
            </a:r>
            <a:r>
              <a:rPr lang="en-US" sz="2300" dirty="0" err="1" smtClean="0"/>
              <a:t>mogu</a:t>
            </a:r>
            <a:r>
              <a:rPr lang="en-US" sz="2300" dirty="0" smtClean="0"/>
              <a:t> se </a:t>
            </a:r>
            <a:r>
              <a:rPr lang="en-US" sz="2300" dirty="0" err="1" smtClean="0"/>
              <a:t>polagati</a:t>
            </a:r>
            <a:r>
              <a:rPr lang="en-US" sz="2300" dirty="0" smtClean="0"/>
              <a:t> </a:t>
            </a:r>
            <a:r>
              <a:rPr lang="en-US" sz="2300" dirty="0" err="1" smtClean="0"/>
              <a:t>i</a:t>
            </a:r>
            <a:r>
              <a:rPr lang="en-US" sz="2300" dirty="0" smtClean="0"/>
              <a:t> </a:t>
            </a:r>
            <a:r>
              <a:rPr lang="en-US" sz="2300" dirty="0" err="1" smtClean="0"/>
              <a:t>od</a:t>
            </a:r>
            <a:r>
              <a:rPr lang="en-US" sz="2300" dirty="0" smtClean="0"/>
              <a:t> </a:t>
            </a:r>
            <a:r>
              <a:rPr lang="en-US" sz="2300" dirty="0" err="1" smtClean="0"/>
              <a:t>kuće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300</TotalTime>
  <Words>462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Pregled svjetskih edukacija za penetracijsko testiranje </vt:lpstr>
      <vt:lpstr>Penetracijsko Testiranje</vt:lpstr>
      <vt:lpstr>Pregled edukacija za penetracijsko testiranje</vt:lpstr>
      <vt:lpstr>Edukacije u okviru studija</vt:lpstr>
      <vt:lpstr>Komercijalne edukacije</vt:lpstr>
      <vt:lpstr>Besplatne edukacije </vt:lpstr>
      <vt:lpstr>Pregled tema koje čine edukaciju</vt:lpstr>
      <vt:lpstr>Metode podučavanja</vt:lpstr>
      <vt:lpstr>Metode provjere znanja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Pregled svjetskih edukacija za penetracijsko testiranje </dc:title>
  <dc:creator>Corporate Edition</dc:creator>
  <cp:lastModifiedBy>Corporate Edition</cp:lastModifiedBy>
  <cp:revision>10</cp:revision>
  <dcterms:created xsi:type="dcterms:W3CDTF">2019-05-16T14:24:12Z</dcterms:created>
  <dcterms:modified xsi:type="dcterms:W3CDTF">2019-05-16T19:24:32Z</dcterms:modified>
</cp:coreProperties>
</file>